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5"/>
  </p:sldMasterIdLst>
  <p:notesMasterIdLst>
    <p:notesMasterId r:id="rId18"/>
  </p:notesMasterIdLst>
  <p:sldIdLst>
    <p:sldId id="268" r:id="rId6"/>
    <p:sldId id="258" r:id="rId7"/>
    <p:sldId id="259" r:id="rId8"/>
    <p:sldId id="260" r:id="rId9"/>
    <p:sldId id="266" r:id="rId10"/>
    <p:sldId id="261" r:id="rId11"/>
    <p:sldId id="257" r:id="rId12"/>
    <p:sldId id="262" r:id="rId13"/>
    <p:sldId id="263" r:id="rId14"/>
    <p:sldId id="264" r:id="rId15"/>
    <p:sldId id="265" r:id="rId16"/>
    <p:sldId id="26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887"/>
    <a:srgbClr val="110284"/>
    <a:srgbClr val="FF3399"/>
    <a:srgbClr val="44C3CF"/>
    <a:srgbClr val="99CA3C"/>
    <a:srgbClr val="D9E021"/>
    <a:srgbClr val="0098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1159" autoAdjust="0"/>
  </p:normalViewPr>
  <p:slideViewPr>
    <p:cSldViewPr>
      <p:cViewPr varScale="1">
        <p:scale>
          <a:sx n="103" d="100"/>
          <a:sy n="103" d="100"/>
        </p:scale>
        <p:origin x="1880"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616CF1-E7DE-44CF-B646-E15AEA3081A0}" type="datetimeFigureOut">
              <a:rPr lang="en-GB" smtClean="0"/>
              <a:t>18/01/2021</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17A6AB-1D8C-46E3-9639-5E3482641601}" type="slidenum">
              <a:rPr lang="en-GB" smtClean="0"/>
              <a:t>‹#›</a:t>
            </a:fld>
            <a:endParaRPr lang="en-GB" dirty="0"/>
          </a:p>
        </p:txBody>
      </p:sp>
    </p:spTree>
    <p:extLst>
      <p:ext uri="{BB962C8B-B14F-4D97-AF65-F5344CB8AC3E}">
        <p14:creationId xmlns:p14="http://schemas.microsoft.com/office/powerpoint/2010/main" val="1376984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17A6AB-1D8C-46E3-9639-5E3482641601}" type="slidenum">
              <a:rPr lang="en-GB" smtClean="0"/>
              <a:t>1</a:t>
            </a:fld>
            <a:endParaRPr lang="en-GB" dirty="0"/>
          </a:p>
        </p:txBody>
      </p:sp>
    </p:spTree>
    <p:extLst>
      <p:ext uri="{BB962C8B-B14F-4D97-AF65-F5344CB8AC3E}">
        <p14:creationId xmlns:p14="http://schemas.microsoft.com/office/powerpoint/2010/main" val="2194996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Provides you with the opportunity to talk about topics</a:t>
            </a:r>
            <a:r>
              <a:rPr lang="en-GB" baseline="0" dirty="0"/>
              <a:t> that your child will respond to because they are interested e.g. animals, trains </a:t>
            </a:r>
          </a:p>
          <a:p>
            <a:endParaRPr lang="en-GB" baseline="0" dirty="0"/>
          </a:p>
          <a:p>
            <a:r>
              <a:rPr lang="en-GB" baseline="0" dirty="0"/>
              <a:t>Provides opportunities to add in new related words to information your child already knows.</a:t>
            </a:r>
          </a:p>
          <a:p>
            <a:r>
              <a:rPr lang="en-GB" baseline="0" dirty="0"/>
              <a:t>  e.g. nouns (object names – broomstick, brush), </a:t>
            </a:r>
          </a:p>
          <a:p>
            <a:r>
              <a:rPr lang="en-GB" baseline="0" dirty="0"/>
              <a:t>       verbs (actions – fly, yell, ),</a:t>
            </a:r>
          </a:p>
          <a:p>
            <a:r>
              <a:rPr lang="en-GB" baseline="0" dirty="0"/>
              <a:t>       adjectives (describing words – long, enormous), </a:t>
            </a:r>
          </a:p>
          <a:p>
            <a:r>
              <a:rPr lang="en-GB" baseline="0" dirty="0"/>
              <a:t>       location words ( under, beside) , </a:t>
            </a:r>
          </a:p>
          <a:p>
            <a:r>
              <a:rPr lang="en-GB" baseline="0" dirty="0"/>
              <a:t>       time words (soon, after, then), </a:t>
            </a:r>
          </a:p>
          <a:p>
            <a:r>
              <a:rPr lang="en-GB" baseline="0" dirty="0"/>
              <a:t>       emotions/feeling words (tired, grumpy, surprised)</a:t>
            </a:r>
            <a:endParaRPr lang="en-GB" dirty="0"/>
          </a:p>
        </p:txBody>
      </p:sp>
      <p:sp>
        <p:nvSpPr>
          <p:cNvPr id="4" name="Slide Number Placeholder 3"/>
          <p:cNvSpPr>
            <a:spLocks noGrp="1"/>
          </p:cNvSpPr>
          <p:nvPr>
            <p:ph type="sldNum" sz="quarter" idx="10"/>
          </p:nvPr>
        </p:nvSpPr>
        <p:spPr/>
        <p:txBody>
          <a:bodyPr/>
          <a:lstStyle/>
          <a:p>
            <a:fld id="{9D17A6AB-1D8C-46E3-9639-5E3482641601}" type="slidenum">
              <a:rPr lang="en-GB" smtClean="0"/>
              <a:t>10</a:t>
            </a:fld>
            <a:endParaRPr lang="en-GB" dirty="0"/>
          </a:p>
        </p:txBody>
      </p:sp>
    </p:spTree>
    <p:extLst>
      <p:ext uri="{BB962C8B-B14F-4D97-AF65-F5344CB8AC3E}">
        <p14:creationId xmlns:p14="http://schemas.microsoft.com/office/powerpoint/2010/main" val="2871688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nothing more interesting to a child than to see</a:t>
            </a:r>
            <a:r>
              <a:rPr lang="en-GB" baseline="0" dirty="0"/>
              <a:t> or</a:t>
            </a:r>
            <a:r>
              <a:rPr lang="en-GB" dirty="0"/>
              <a:t> to hear about themselves</a:t>
            </a:r>
            <a:r>
              <a:rPr lang="en-GB" baseline="0" dirty="0"/>
              <a:t> and to be able to talk about it with someone else!</a:t>
            </a:r>
          </a:p>
          <a:p>
            <a:endParaRPr lang="en-GB" baseline="0" dirty="0"/>
          </a:p>
          <a:p>
            <a:r>
              <a:rPr lang="en-GB" baseline="0" dirty="0"/>
              <a:t>Include your child’s favourite things , people, toys, activities and place in their book.</a:t>
            </a:r>
          </a:p>
          <a:p>
            <a:endParaRPr lang="en-GB" baseline="0" dirty="0"/>
          </a:p>
          <a:p>
            <a:r>
              <a:rPr lang="en-GB" baseline="0" dirty="0"/>
              <a:t>Your child can help you make the book and provide the words – let them become an author themselves! This means that the written words are meaningful to them and also provides you with a good model to expand upon.</a:t>
            </a:r>
          </a:p>
          <a:p>
            <a:endParaRPr lang="en-GB" baseline="0" dirty="0"/>
          </a:p>
          <a:p>
            <a:r>
              <a:rPr lang="en-GB" baseline="0" dirty="0"/>
              <a:t>Provides a way for them to share their experiences with other people.</a:t>
            </a:r>
            <a:endParaRPr lang="en-GB" dirty="0"/>
          </a:p>
        </p:txBody>
      </p:sp>
      <p:sp>
        <p:nvSpPr>
          <p:cNvPr id="4" name="Slide Number Placeholder 3"/>
          <p:cNvSpPr>
            <a:spLocks noGrp="1"/>
          </p:cNvSpPr>
          <p:nvPr>
            <p:ph type="sldNum" sz="quarter" idx="10"/>
          </p:nvPr>
        </p:nvSpPr>
        <p:spPr/>
        <p:txBody>
          <a:bodyPr/>
          <a:lstStyle/>
          <a:p>
            <a:fld id="{9D17A6AB-1D8C-46E3-9639-5E3482641601}" type="slidenum">
              <a:rPr lang="en-GB" smtClean="0"/>
              <a:t>11</a:t>
            </a:fld>
            <a:endParaRPr lang="en-GB" dirty="0"/>
          </a:p>
        </p:txBody>
      </p:sp>
    </p:spTree>
    <p:extLst>
      <p:ext uri="{BB962C8B-B14F-4D97-AF65-F5344CB8AC3E}">
        <p14:creationId xmlns:p14="http://schemas.microsoft.com/office/powerpoint/2010/main" val="3209955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17A6AB-1D8C-46E3-9639-5E3482641601}" type="slidenum">
              <a:rPr lang="en-GB" smtClean="0"/>
              <a:t>12</a:t>
            </a:fld>
            <a:endParaRPr lang="en-GB" dirty="0"/>
          </a:p>
        </p:txBody>
      </p:sp>
    </p:spTree>
    <p:extLst>
      <p:ext uri="{BB962C8B-B14F-4D97-AF65-F5344CB8AC3E}">
        <p14:creationId xmlns:p14="http://schemas.microsoft.com/office/powerpoint/2010/main" val="446962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reading a book with your child you stimulate their brain development.</a:t>
            </a:r>
          </a:p>
          <a:p>
            <a:r>
              <a:rPr lang="en-GB" dirty="0"/>
              <a:t>By reading a book with your child you help them develop literacy skills long before they can read and write themselves.</a:t>
            </a:r>
          </a:p>
          <a:p>
            <a:r>
              <a:rPr lang="en-GB" dirty="0"/>
              <a:t>By reading a book with your child you are nurturing their oral language development so they will be ready and willing to learn with their teacher in school.</a:t>
            </a:r>
          </a:p>
          <a:p>
            <a:r>
              <a:rPr lang="en-GB" dirty="0"/>
              <a:t>By reading a book with your child you are being a good role model  - showing them that reading is fun, reading is entertainment and reading is for everyone.</a:t>
            </a:r>
          </a:p>
        </p:txBody>
      </p:sp>
      <p:sp>
        <p:nvSpPr>
          <p:cNvPr id="4" name="Slide Number Placeholder 3"/>
          <p:cNvSpPr>
            <a:spLocks noGrp="1"/>
          </p:cNvSpPr>
          <p:nvPr>
            <p:ph type="sldNum" sz="quarter" idx="10"/>
          </p:nvPr>
        </p:nvSpPr>
        <p:spPr/>
        <p:txBody>
          <a:bodyPr/>
          <a:lstStyle/>
          <a:p>
            <a:fld id="{9D17A6AB-1D8C-46E3-9639-5E3482641601}" type="slidenum">
              <a:rPr lang="en-GB" smtClean="0"/>
              <a:t>2</a:t>
            </a:fld>
            <a:endParaRPr lang="en-GB" dirty="0"/>
          </a:p>
        </p:txBody>
      </p:sp>
    </p:spTree>
    <p:extLst>
      <p:ext uri="{BB962C8B-B14F-4D97-AF65-F5344CB8AC3E}">
        <p14:creationId xmlns:p14="http://schemas.microsoft.com/office/powerpoint/2010/main" val="4228578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are these language skills important? Here is why….</a:t>
            </a:r>
          </a:p>
          <a:p>
            <a:endParaRPr lang="en-GB" dirty="0"/>
          </a:p>
          <a:p>
            <a:r>
              <a:rPr lang="en-GB" dirty="0"/>
              <a:t>Vocabulary – words are important because they broaden</a:t>
            </a:r>
            <a:r>
              <a:rPr lang="en-GB" baseline="0" dirty="0"/>
              <a:t> your child’s general knowledge. The more words your child understands the easier it will be for them to make sense of written words on the page.</a:t>
            </a:r>
          </a:p>
          <a:p>
            <a:endParaRPr lang="en-GB" baseline="0" dirty="0"/>
          </a:p>
          <a:p>
            <a:r>
              <a:rPr lang="en-GB" baseline="0" dirty="0"/>
              <a:t>Understanding a story – when you read a book with your child, as they listen to you, they begin to be able to make connections between the pictures that they are looking at, the words they hear you say and what is happening to them in their own lives. This helps them to move from “the here and now” to being able to look to the future and the past and think what might happen next. It helps them make sense of the world around them.</a:t>
            </a:r>
          </a:p>
          <a:p>
            <a:endParaRPr lang="en-GB" baseline="0" dirty="0"/>
          </a:p>
          <a:p>
            <a:r>
              <a:rPr lang="en-GB" baseline="0" dirty="0"/>
              <a:t>Sound awareness – your child is now ready to start to become aware that words are made up of sounds. This developing awareness of the sounds of our language will help your child hear, store and remember words that they need not only for speaking but when they start to learn to read and write.</a:t>
            </a:r>
          </a:p>
          <a:p>
            <a:endParaRPr lang="en-GB" baseline="0" dirty="0"/>
          </a:p>
          <a:p>
            <a:r>
              <a:rPr lang="en-GB" baseline="0" dirty="0"/>
              <a:t>Print awareness – your child’s attention will naturally be drawn to the pictures as these are what they understand at present. By reading books with you they will begin to realise that that the strange marks on the page also have meaning.</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9D17A6AB-1D8C-46E3-9639-5E3482641601}" type="slidenum">
              <a:rPr lang="en-GB" smtClean="0"/>
              <a:t>3</a:t>
            </a:fld>
            <a:endParaRPr lang="en-GB" dirty="0"/>
          </a:p>
        </p:txBody>
      </p:sp>
    </p:spTree>
    <p:extLst>
      <p:ext uri="{BB962C8B-B14F-4D97-AF65-F5344CB8AC3E}">
        <p14:creationId xmlns:p14="http://schemas.microsoft.com/office/powerpoint/2010/main" val="1616608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Letting</a:t>
            </a:r>
            <a:r>
              <a:rPr lang="en-GB" baseline="0" dirty="0"/>
              <a:t> your child chose which book to read is a good starting point – they are already wanting to know what is going on even before you open the book!</a:t>
            </a:r>
          </a:p>
          <a:p>
            <a:endParaRPr lang="en-GB" dirty="0"/>
          </a:p>
          <a:p>
            <a:pPr marL="171450" indent="-171450">
              <a:buFont typeface="Arial" panose="020B0604020202020204" pitchFamily="34" charset="0"/>
              <a:buChar char="•"/>
            </a:pPr>
            <a:r>
              <a:rPr lang="en-GB" dirty="0"/>
              <a:t>Position – reading a book brings you “closer” to your children – literally. We usually cuddle up or sit</a:t>
            </a:r>
            <a:r>
              <a:rPr lang="en-GB" baseline="0" dirty="0"/>
              <a:t> side by side, so we are physically close, are still and calm and focusing together on the same page for  longer periods of time. This is great practice for being able to sit and listen to their teacher in school.</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Reading books often– all</a:t>
            </a:r>
            <a:r>
              <a:rPr lang="en-GB" baseline="0" dirty="0"/>
              <a:t> the research shows that children who are read to everyday become better readers.</a:t>
            </a:r>
            <a:endParaRPr lang="en-GB" dirty="0"/>
          </a:p>
          <a:p>
            <a:endParaRPr lang="en-GB" dirty="0"/>
          </a:p>
          <a:p>
            <a:pPr marL="171450" indent="-171450">
              <a:buFont typeface="Arial" panose="020B0604020202020204" pitchFamily="34" charset="0"/>
              <a:buChar char="•"/>
            </a:pPr>
            <a:r>
              <a:rPr lang="en-GB" dirty="0"/>
              <a:t>Repetition. Rereading</a:t>
            </a:r>
            <a:r>
              <a:rPr lang="en-GB" baseline="0" dirty="0"/>
              <a:t> books is important – no doubt your child has a favourite book – so much so that you may be inwardly groaning as they present you with it for the 100</a:t>
            </a:r>
            <a:r>
              <a:rPr lang="en-GB" baseline="30000" dirty="0"/>
              <a:t>th</a:t>
            </a:r>
            <a:r>
              <a:rPr lang="en-GB" baseline="0" dirty="0"/>
              <a:t> time! But be reassured that by rereading a book your child has many opportunities to think about the story more deeply,  to hear, remember, understand and use new words. </a:t>
            </a:r>
          </a:p>
          <a:p>
            <a:endParaRPr lang="en-GB" baseline="0" dirty="0"/>
          </a:p>
          <a:p>
            <a:pPr marL="171450" indent="-171450">
              <a:buFont typeface="Arial" panose="020B0604020202020204" pitchFamily="34" charset="0"/>
              <a:buChar char="•"/>
            </a:pPr>
            <a:r>
              <a:rPr lang="en-GB" baseline="0" dirty="0"/>
              <a:t>What type of questions should you ask your child as you go through the book?- reading a book is as much about is all about the conversations you have with your child as reading the words on the page. In a conversation we takes turns to ask questions and share our thoughts. By asking questions you can highlight the structure of any story  - that there is a sequence to a story : a beginning, a middle and an ending</a:t>
            </a:r>
          </a:p>
          <a:p>
            <a:r>
              <a:rPr lang="en-GB" baseline="0" dirty="0"/>
              <a:t>    </a:t>
            </a:r>
            <a:r>
              <a:rPr lang="en-GB" b="1" baseline="0" dirty="0"/>
              <a:t>Who </a:t>
            </a:r>
            <a:r>
              <a:rPr lang="en-GB" baseline="0" dirty="0"/>
              <a:t>questions – draws their attention to the characters in the story e.g. mouse, fox Gruffalo.. (Gruffalo)</a:t>
            </a:r>
          </a:p>
          <a:p>
            <a:r>
              <a:rPr lang="en-GB" baseline="0" dirty="0"/>
              <a:t>    </a:t>
            </a:r>
            <a:r>
              <a:rPr lang="en-GB" b="1" baseline="0" dirty="0"/>
              <a:t>Where</a:t>
            </a:r>
            <a:r>
              <a:rPr lang="en-GB" baseline="0" dirty="0"/>
              <a:t> questions – draws their attention to the setting e.g. a forest (Owl babies)</a:t>
            </a:r>
          </a:p>
          <a:p>
            <a:r>
              <a:rPr lang="en-GB" b="1" baseline="0" dirty="0"/>
              <a:t>    When </a:t>
            </a:r>
            <a:r>
              <a:rPr lang="en-GB" baseline="0" dirty="0"/>
              <a:t>questions –  draws their attention to time e.g. bedtime (Goodnight Moon)</a:t>
            </a:r>
          </a:p>
          <a:p>
            <a:r>
              <a:rPr lang="en-GB" b="1" baseline="0" dirty="0"/>
              <a:t>    What</a:t>
            </a:r>
            <a:r>
              <a:rPr lang="en-GB" baseline="0" dirty="0"/>
              <a:t> </a:t>
            </a:r>
            <a:r>
              <a:rPr lang="en-GB" b="1" baseline="0" dirty="0"/>
              <a:t>happened</a:t>
            </a:r>
            <a:r>
              <a:rPr lang="en-GB" baseline="0" dirty="0"/>
              <a:t> – draws their attention to the action e.g. the mouse in the Gruffalo trying not to get eaten!</a:t>
            </a:r>
          </a:p>
          <a:p>
            <a:r>
              <a:rPr lang="en-GB" baseline="0" dirty="0"/>
              <a:t> </a:t>
            </a:r>
          </a:p>
          <a:p>
            <a:r>
              <a:rPr lang="en-GB" baseline="0" dirty="0"/>
              <a:t>     What information does  a child need to know to help them understand a word- when your child hears a new word for the first time it helps if you can simply tell them what it means e.g. “the boy </a:t>
            </a:r>
            <a:r>
              <a:rPr lang="en-GB" b="1" baseline="0" dirty="0"/>
              <a:t>whispered</a:t>
            </a:r>
            <a:r>
              <a:rPr lang="en-GB" baseline="0" dirty="0"/>
              <a:t>”  i.e. he used a quiet voice; </a:t>
            </a:r>
          </a:p>
          <a:p>
            <a:r>
              <a:rPr lang="en-GB" baseline="0" dirty="0"/>
              <a:t>     ask them to whisper with you; talk about when they whispered e.g.  “Remember when we didn’t want granny to hear what the surprise was planned for her birthday we talked in a quiet voice, we whispered.”; and show them what the word relates to in the picture.</a:t>
            </a:r>
          </a:p>
          <a:p>
            <a:endParaRPr lang="en-GB" baseline="0" dirty="0"/>
          </a:p>
        </p:txBody>
      </p:sp>
      <p:sp>
        <p:nvSpPr>
          <p:cNvPr id="4" name="Slide Number Placeholder 3"/>
          <p:cNvSpPr>
            <a:spLocks noGrp="1"/>
          </p:cNvSpPr>
          <p:nvPr>
            <p:ph type="sldNum" sz="quarter" idx="10"/>
          </p:nvPr>
        </p:nvSpPr>
        <p:spPr/>
        <p:txBody>
          <a:bodyPr/>
          <a:lstStyle/>
          <a:p>
            <a:fld id="{9D17A6AB-1D8C-46E3-9639-5E3482641601}" type="slidenum">
              <a:rPr lang="en-GB" smtClean="0"/>
              <a:t>4</a:t>
            </a:fld>
            <a:endParaRPr lang="en-GB" dirty="0"/>
          </a:p>
        </p:txBody>
      </p:sp>
    </p:spTree>
    <p:extLst>
      <p:ext uri="{BB962C8B-B14F-4D97-AF65-F5344CB8AC3E}">
        <p14:creationId xmlns:p14="http://schemas.microsoft.com/office/powerpoint/2010/main" val="829778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You draw attention to a word by – use your voice to draw your child’s attention to them e.g. emphasize them, slow down, pause, point to the relevant part of the picture as you say it.</a:t>
            </a:r>
          </a:p>
          <a:p>
            <a:endParaRPr lang="en-GB" dirty="0"/>
          </a:p>
          <a:p>
            <a:pPr marL="171450" indent="-171450">
              <a:buFont typeface="Arial" panose="020B0604020202020204" pitchFamily="34" charset="0"/>
              <a:buChar char="•"/>
            </a:pPr>
            <a:r>
              <a:rPr lang="en-GB" dirty="0"/>
              <a:t>Respond</a:t>
            </a:r>
            <a:r>
              <a:rPr lang="en-GB" baseline="0" dirty="0"/>
              <a:t> to their interest by – answering their questions; giving them more information; by talking about something that has happened to them that is relevant.</a:t>
            </a:r>
          </a:p>
          <a:p>
            <a:endParaRPr lang="en-GB" baseline="0" dirty="0"/>
          </a:p>
          <a:p>
            <a:pPr marL="171450" indent="-171450">
              <a:buFont typeface="Arial" panose="020B0604020202020204" pitchFamily="34" charset="0"/>
              <a:buChar char="•"/>
            </a:pPr>
            <a:r>
              <a:rPr lang="en-GB" baseline="0" dirty="0"/>
              <a:t>Expand on what they say by- when your child says something about the story you can elaborate on it e.g. (Room on the Broom) Your child points to the frog and says “Look a frog” you reply “”Yes the frog is jumping in the pond”.</a:t>
            </a:r>
          </a:p>
          <a:p>
            <a:endParaRPr lang="en-GB" baseline="0" dirty="0"/>
          </a:p>
          <a:p>
            <a:pPr marL="171450" indent="-171450">
              <a:buFont typeface="Arial" panose="020B0604020202020204" pitchFamily="34" charset="0"/>
              <a:buChar char="•"/>
            </a:pPr>
            <a:r>
              <a:rPr lang="en-GB" baseline="0" dirty="0"/>
              <a:t>Spend time looking at the pictures- </a:t>
            </a:r>
          </a:p>
          <a:p>
            <a:endParaRPr lang="en-GB" baseline="0" dirty="0"/>
          </a:p>
          <a:p>
            <a:r>
              <a:rPr lang="en-GB" baseline="0" dirty="0"/>
              <a:t>     Draw attention to the words – run your finger along under the text as you read.</a:t>
            </a:r>
          </a:p>
          <a:p>
            <a:endParaRPr lang="en-GB" baseline="0" dirty="0"/>
          </a:p>
          <a:p>
            <a:pPr marL="171450" indent="-171450">
              <a:buFont typeface="Arial" panose="020B0604020202020204" pitchFamily="34" charset="0"/>
              <a:buChar char="•"/>
            </a:pPr>
            <a:r>
              <a:rPr lang="en-GB" baseline="0" dirty="0"/>
              <a:t>Have fun – use your face to express your feelings or that of the characters</a:t>
            </a:r>
          </a:p>
          <a:p>
            <a:pPr marL="0" indent="0">
              <a:buFont typeface="Arial" panose="020B0604020202020204" pitchFamily="34" charset="0"/>
              <a:buNone/>
            </a:pPr>
            <a:r>
              <a:rPr lang="en-GB" baseline="0" dirty="0"/>
              <a:t>                       vary the volume and pitch of voice to add meaning to the action  e.g. the mouse when he speaks you speak in a high pitched quiet voice but when the Gruffalo speaks you use a loud, deeper voice.</a:t>
            </a:r>
          </a:p>
          <a:p>
            <a:pPr marL="0" indent="0">
              <a:buFont typeface="Arial" panose="020B0604020202020204" pitchFamily="34" charset="0"/>
              <a:buNone/>
            </a:pPr>
            <a:r>
              <a:rPr lang="en-GB" baseline="0" dirty="0"/>
              <a:t>                       act out the story</a:t>
            </a:r>
          </a:p>
          <a:p>
            <a:pPr marL="0" indent="0">
              <a:buFont typeface="Arial" panose="020B0604020202020204" pitchFamily="34" charset="0"/>
              <a:buNone/>
            </a:pPr>
            <a:r>
              <a:rPr lang="en-GB" baseline="0" dirty="0"/>
              <a:t>                       it is ok to change what you say – you don’t have to read every word on the page – it is ok to just talk about the pictures!</a:t>
            </a:r>
          </a:p>
          <a:p>
            <a:pPr marL="0" indent="0">
              <a:buFont typeface="Arial" panose="020B0604020202020204" pitchFamily="34" charset="0"/>
              <a:buNone/>
            </a:pPr>
            <a:r>
              <a:rPr lang="en-GB" baseline="0" dirty="0"/>
              <a:t>                       wait for your child to say something about the picture or story – let them take the lead.</a:t>
            </a:r>
          </a:p>
          <a:p>
            <a:pPr marL="0" indent="0">
              <a:buFont typeface="Arial" panose="020B0604020202020204" pitchFamily="34" charset="0"/>
              <a:buNone/>
            </a:pPr>
            <a:r>
              <a:rPr lang="en-GB" baseline="0" dirty="0"/>
              <a:t>                       let your child turn the pages they love to be in control and don’t worry if they keep turning back or forward to their favourite page.</a:t>
            </a:r>
          </a:p>
        </p:txBody>
      </p:sp>
      <p:sp>
        <p:nvSpPr>
          <p:cNvPr id="4" name="Slide Number Placeholder 3"/>
          <p:cNvSpPr>
            <a:spLocks noGrp="1"/>
          </p:cNvSpPr>
          <p:nvPr>
            <p:ph type="sldNum" sz="quarter" idx="10"/>
          </p:nvPr>
        </p:nvSpPr>
        <p:spPr/>
        <p:txBody>
          <a:bodyPr/>
          <a:lstStyle/>
          <a:p>
            <a:fld id="{9D17A6AB-1D8C-46E3-9639-5E3482641601}" type="slidenum">
              <a:rPr lang="en-GB" smtClean="0"/>
              <a:t>5</a:t>
            </a:fld>
            <a:endParaRPr lang="en-GB" dirty="0"/>
          </a:p>
        </p:txBody>
      </p:sp>
    </p:spTree>
    <p:extLst>
      <p:ext uri="{BB962C8B-B14F-4D97-AF65-F5344CB8AC3E}">
        <p14:creationId xmlns:p14="http://schemas.microsoft.com/office/powerpoint/2010/main" val="3982460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different</a:t>
            </a:r>
            <a:r>
              <a:rPr lang="en-GB" baseline="0" dirty="0"/>
              <a:t> types of children’s books and e</a:t>
            </a:r>
            <a:r>
              <a:rPr lang="en-GB" dirty="0"/>
              <a:t>ach</a:t>
            </a:r>
            <a:r>
              <a:rPr lang="en-GB" baseline="0" dirty="0"/>
              <a:t> type of book provides different learning opportunities for your child.</a:t>
            </a:r>
          </a:p>
          <a:p>
            <a:endParaRPr lang="en-GB" baseline="0" dirty="0"/>
          </a:p>
          <a:p>
            <a:r>
              <a:rPr lang="en-GB" baseline="0" dirty="0"/>
              <a:t>Types of books  - Repetitive in style</a:t>
            </a:r>
          </a:p>
          <a:p>
            <a:r>
              <a:rPr lang="en-GB" baseline="0" dirty="0"/>
              <a:t>                             Rhyming books </a:t>
            </a:r>
          </a:p>
          <a:p>
            <a:r>
              <a:rPr lang="en-GB" baseline="0" dirty="0"/>
              <a:t>                             Simple story books</a:t>
            </a:r>
          </a:p>
          <a:p>
            <a:r>
              <a:rPr lang="en-GB" baseline="0" dirty="0"/>
              <a:t>                             Non fiction books</a:t>
            </a:r>
          </a:p>
          <a:p>
            <a:r>
              <a:rPr lang="en-GB" baseline="0" dirty="0"/>
              <a:t>                             Home made books</a:t>
            </a:r>
          </a:p>
        </p:txBody>
      </p:sp>
      <p:sp>
        <p:nvSpPr>
          <p:cNvPr id="4" name="Slide Number Placeholder 3"/>
          <p:cNvSpPr>
            <a:spLocks noGrp="1"/>
          </p:cNvSpPr>
          <p:nvPr>
            <p:ph type="sldNum" sz="quarter" idx="10"/>
          </p:nvPr>
        </p:nvSpPr>
        <p:spPr/>
        <p:txBody>
          <a:bodyPr/>
          <a:lstStyle/>
          <a:p>
            <a:fld id="{9D17A6AB-1D8C-46E3-9639-5E3482641601}" type="slidenum">
              <a:rPr lang="en-GB" smtClean="0"/>
              <a:t>6</a:t>
            </a:fld>
            <a:endParaRPr lang="en-GB" dirty="0"/>
          </a:p>
        </p:txBody>
      </p:sp>
    </p:spTree>
    <p:extLst>
      <p:ext uri="{BB962C8B-B14F-4D97-AF65-F5344CB8AC3E}">
        <p14:creationId xmlns:p14="http://schemas.microsoft.com/office/powerpoint/2010/main" val="4270668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going on a bear hunt.</a:t>
            </a:r>
          </a:p>
          <a:p>
            <a:endParaRPr lang="en-GB" dirty="0"/>
          </a:p>
          <a:p>
            <a:r>
              <a:rPr lang="en-GB" dirty="0"/>
              <a:t>Children love them because they can predict</a:t>
            </a:r>
            <a:r>
              <a:rPr lang="en-GB" baseline="0" dirty="0"/>
              <a:t> what is coming next because they hear the words or phrases over and over!</a:t>
            </a:r>
          </a:p>
          <a:p>
            <a:r>
              <a:rPr lang="en-GB" baseline="0" dirty="0"/>
              <a:t>They can easily join in  with you as you read out loud or finish your sentence for you!</a:t>
            </a:r>
          </a:p>
          <a:p>
            <a:r>
              <a:rPr lang="en-GB" baseline="0" dirty="0"/>
              <a:t>Repetitive texts help them remember sentences and words.</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9D17A6AB-1D8C-46E3-9639-5E3482641601}" type="slidenum">
              <a:rPr lang="en-GB" smtClean="0"/>
              <a:t>7</a:t>
            </a:fld>
            <a:endParaRPr lang="en-GB" dirty="0"/>
          </a:p>
        </p:txBody>
      </p:sp>
    </p:spTree>
    <p:extLst>
      <p:ext uri="{BB962C8B-B14F-4D97-AF65-F5344CB8AC3E}">
        <p14:creationId xmlns:p14="http://schemas.microsoft.com/office/powerpoint/2010/main" val="652693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Room on the Broom</a:t>
            </a:r>
          </a:p>
          <a:p>
            <a:r>
              <a:rPr lang="en-GB" dirty="0"/>
              <a:t>Giraffes can’t dance</a:t>
            </a:r>
          </a:p>
          <a:p>
            <a:r>
              <a:rPr lang="en-GB" dirty="0"/>
              <a:t>Hairy MaClary</a:t>
            </a:r>
          </a:p>
          <a:p>
            <a:r>
              <a:rPr lang="en-GB" dirty="0"/>
              <a:t>Each peach</a:t>
            </a:r>
            <a:r>
              <a:rPr lang="en-GB" baseline="0" dirty="0"/>
              <a:t> pear plum</a:t>
            </a:r>
          </a:p>
          <a:p>
            <a:endParaRPr lang="en-GB" baseline="0" dirty="0"/>
          </a:p>
          <a:p>
            <a:r>
              <a:rPr lang="en-GB" baseline="0" dirty="0"/>
              <a:t>Rhyming text sounds fun!</a:t>
            </a:r>
          </a:p>
          <a:p>
            <a:r>
              <a:rPr lang="en-GB" baseline="0" dirty="0"/>
              <a:t>When you read a rhyming book out loud or say a nursery rhyme we naturally pause before the rhyming word which highlights it to the child and so makes it stand out and become easier to remember. </a:t>
            </a:r>
          </a:p>
          <a:p>
            <a:r>
              <a:rPr lang="en-GB" baseline="0" dirty="0"/>
              <a:t>E.g. Humpty Dumpty sat on a </a:t>
            </a:r>
            <a:r>
              <a:rPr lang="en-GB" b="1" baseline="0" dirty="0"/>
              <a:t>wall</a:t>
            </a:r>
          </a:p>
          <a:p>
            <a:r>
              <a:rPr lang="en-GB" b="1" baseline="0" dirty="0"/>
              <a:t>     </a:t>
            </a:r>
            <a:r>
              <a:rPr lang="en-GB" b="0" baseline="0" dirty="0"/>
              <a:t>Humpty Dumpty had a great….. </a:t>
            </a:r>
            <a:r>
              <a:rPr lang="en-GB" b="1" baseline="0" dirty="0"/>
              <a:t>fall</a:t>
            </a:r>
          </a:p>
          <a:p>
            <a:endParaRPr lang="en-GB" b="1" baseline="0" dirty="0"/>
          </a:p>
          <a:p>
            <a:r>
              <a:rPr lang="en-GB" b="0" baseline="0" dirty="0"/>
              <a:t>Rhyming books are great for helping your child hear that some words sound similar e.g. R</a:t>
            </a:r>
            <a:r>
              <a:rPr lang="en-GB" b="1" baseline="0" dirty="0"/>
              <a:t>oom</a:t>
            </a:r>
            <a:r>
              <a:rPr lang="en-GB" b="0" baseline="0" dirty="0"/>
              <a:t> on the Br</a:t>
            </a:r>
            <a:r>
              <a:rPr lang="en-GB" b="1" baseline="0" dirty="0"/>
              <a:t>oom.</a:t>
            </a:r>
          </a:p>
          <a:p>
            <a:endParaRPr lang="en-GB" b="1" dirty="0"/>
          </a:p>
        </p:txBody>
      </p:sp>
      <p:sp>
        <p:nvSpPr>
          <p:cNvPr id="4" name="Slide Number Placeholder 3"/>
          <p:cNvSpPr>
            <a:spLocks noGrp="1"/>
          </p:cNvSpPr>
          <p:nvPr>
            <p:ph type="sldNum" sz="quarter" idx="10"/>
          </p:nvPr>
        </p:nvSpPr>
        <p:spPr/>
        <p:txBody>
          <a:bodyPr/>
          <a:lstStyle/>
          <a:p>
            <a:fld id="{9D17A6AB-1D8C-46E3-9639-5E3482641601}" type="slidenum">
              <a:rPr lang="en-GB" smtClean="0"/>
              <a:t>8</a:t>
            </a:fld>
            <a:endParaRPr lang="en-GB" dirty="0"/>
          </a:p>
        </p:txBody>
      </p:sp>
    </p:spTree>
    <p:extLst>
      <p:ext uri="{BB962C8B-B14F-4D97-AF65-F5344CB8AC3E}">
        <p14:creationId xmlns:p14="http://schemas.microsoft.com/office/powerpoint/2010/main" val="482439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Owl Babies</a:t>
            </a:r>
          </a:p>
          <a:p>
            <a:endParaRPr lang="en-GB" dirty="0"/>
          </a:p>
          <a:p>
            <a:r>
              <a:rPr lang="en-GB" dirty="0"/>
              <a:t>Such books</a:t>
            </a:r>
            <a:r>
              <a:rPr lang="en-GB" baseline="0" dirty="0"/>
              <a:t> help your child to become aware that a story has a beginning, a middle and an ending.</a:t>
            </a:r>
          </a:p>
          <a:p>
            <a:endParaRPr lang="en-GB" baseline="0" dirty="0"/>
          </a:p>
          <a:p>
            <a:r>
              <a:rPr lang="en-GB" baseline="0" dirty="0"/>
              <a:t>It helps them listen to larger amounts of speech and to make sense of the overall meaning.</a:t>
            </a:r>
            <a:endParaRPr lang="en-GB" dirty="0"/>
          </a:p>
        </p:txBody>
      </p:sp>
      <p:sp>
        <p:nvSpPr>
          <p:cNvPr id="4" name="Slide Number Placeholder 3"/>
          <p:cNvSpPr>
            <a:spLocks noGrp="1"/>
          </p:cNvSpPr>
          <p:nvPr>
            <p:ph type="sldNum" sz="quarter" idx="10"/>
          </p:nvPr>
        </p:nvSpPr>
        <p:spPr/>
        <p:txBody>
          <a:bodyPr/>
          <a:lstStyle/>
          <a:p>
            <a:fld id="{9D17A6AB-1D8C-46E3-9639-5E3482641601}" type="slidenum">
              <a:rPr lang="en-GB" smtClean="0"/>
              <a:t>9</a:t>
            </a:fld>
            <a:endParaRPr lang="en-GB" dirty="0"/>
          </a:p>
        </p:txBody>
      </p:sp>
    </p:spTree>
    <p:extLst>
      <p:ext uri="{BB962C8B-B14F-4D97-AF65-F5344CB8AC3E}">
        <p14:creationId xmlns:p14="http://schemas.microsoft.com/office/powerpoint/2010/main" val="2831359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ight Triangle 9"/>
          <p:cNvSpPr/>
          <p:nvPr/>
        </p:nvSpPr>
        <p:spPr>
          <a:xfrm>
            <a:off x="3452889" y="5067092"/>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hasCustomPrompt="1"/>
          </p:nvPr>
        </p:nvSpPr>
        <p:spPr>
          <a:xfrm>
            <a:off x="681641" y="2247401"/>
            <a:ext cx="7772400" cy="1953050"/>
          </a:xfrm>
        </p:spPr>
        <p:txBody>
          <a:bodyPr vert="horz" anchor="ctr" anchorCtr="0">
            <a:normAutofit/>
            <a:scene3d>
              <a:camera prst="orthographicFront"/>
              <a:lightRig rig="soft" dir="t"/>
            </a:scene3d>
            <a:sp3d prstMaterial="softEdge">
              <a:bevelT w="25400" h="25400"/>
            </a:sp3d>
          </a:bodyPr>
          <a:lstStyle>
            <a:lvl1pPr algn="ctr">
              <a:defRPr sz="4800" b="1">
                <a:solidFill>
                  <a:schemeClr val="tx1"/>
                </a:solidFill>
                <a:effectLst/>
              </a:defRPr>
            </a:lvl1pPr>
            <a:extLst/>
          </a:lstStyle>
          <a:p>
            <a:r>
              <a:rPr kumimoji="0" lang="en-US" dirty="0"/>
              <a:t>{enter presentation title}</a:t>
            </a:r>
          </a:p>
        </p:txBody>
      </p:sp>
      <p:sp>
        <p:nvSpPr>
          <p:cNvPr id="17" name="Subtitle 16"/>
          <p:cNvSpPr>
            <a:spLocks noGrp="1"/>
          </p:cNvSpPr>
          <p:nvPr>
            <p:ph type="subTitle" idx="1" hasCustomPrompt="1"/>
          </p:nvPr>
        </p:nvSpPr>
        <p:spPr>
          <a:xfrm>
            <a:off x="681641" y="4229696"/>
            <a:ext cx="7772400" cy="403665"/>
          </a:xfrm>
        </p:spPr>
        <p:txBody>
          <a:bodyPr lIns="45720" rIns="45720"/>
          <a:lstStyle>
            <a:lvl1pPr marL="0" marR="64008"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{enter sub-title}</a:t>
            </a:r>
          </a:p>
        </p:txBody>
      </p:sp>
      <p:sp>
        <p:nvSpPr>
          <p:cNvPr id="3" name="Rectangle 2"/>
          <p:cNvSpPr/>
          <p:nvPr userDrawn="1"/>
        </p:nvSpPr>
        <p:spPr>
          <a:xfrm>
            <a:off x="250825" y="6309360"/>
            <a:ext cx="2842445" cy="369332"/>
          </a:xfrm>
          <a:prstGeom prst="rect">
            <a:avLst/>
          </a:prstGeom>
        </p:spPr>
        <p:txBody>
          <a:bodyPr wrap="none">
            <a:spAutoFit/>
          </a:bodyPr>
          <a:lstStyle/>
          <a:p>
            <a:r>
              <a:rPr lang="en-GB" sz="1800" kern="1200" dirty="0">
                <a:solidFill>
                  <a:schemeClr val="bg1"/>
                </a:solidFill>
                <a:effectLst/>
                <a:latin typeface="+mn-lt"/>
                <a:ea typeface="+mn-ea"/>
                <a:cs typeface="+mn-cs"/>
              </a:rPr>
              <a:t>http://www.eani.org.uk</a:t>
            </a:r>
          </a:p>
        </p:txBody>
      </p:sp>
      <p:sp>
        <p:nvSpPr>
          <p:cNvPr id="7" name="Text Placeholder 6"/>
          <p:cNvSpPr>
            <a:spLocks noGrp="1"/>
          </p:cNvSpPr>
          <p:nvPr>
            <p:ph type="body" sz="quarter" idx="11" hasCustomPrompt="1"/>
          </p:nvPr>
        </p:nvSpPr>
        <p:spPr>
          <a:xfrm>
            <a:off x="683568" y="4669030"/>
            <a:ext cx="7772400" cy="403200"/>
          </a:xfrm>
        </p:spPr>
        <p:txBody>
          <a:bodyPr>
            <a:normAutofit/>
          </a:bodyPr>
          <a:lstStyle>
            <a:lvl1pPr marL="109728" indent="0" algn="ctr">
              <a:buNone/>
              <a:defRPr sz="1800">
                <a:solidFill>
                  <a:schemeClr val="tx1"/>
                </a:solidFill>
              </a:defRPr>
            </a:lvl1pPr>
          </a:lstStyle>
          <a:p>
            <a:pPr lvl="0"/>
            <a:r>
              <a:rPr lang="en-GB" dirty="0"/>
              <a:t>{enter author}</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9" y="116632"/>
            <a:ext cx="3914617" cy="10801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075295"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extLst/>
          </a:lstStyle>
          <a:p>
            <a:pPr lvl="0" eaLnBrk="1" latinLnBrk="0" hangingPunct="1"/>
            <a:endParaRPr kumimoji="0" lang="en-US" dirty="0"/>
          </a:p>
        </p:txBody>
      </p:sp>
      <p:sp>
        <p:nvSpPr>
          <p:cNvPr id="7" name="Title 6"/>
          <p:cNvSpPr>
            <a:spLocks noGrp="1"/>
          </p:cNvSpPr>
          <p:nvPr>
            <p:ph type="title"/>
          </p:nvPr>
        </p:nvSpPr>
        <p:spPr/>
        <p:txBody>
          <a:bodyPr rtlCol="0"/>
          <a:lstStyle>
            <a:lvl1pPr>
              <a:defRPr>
                <a:solidFill>
                  <a:schemeClr val="tx1"/>
                </a:solidFill>
                <a:effectLst/>
              </a:defRPr>
            </a:lvl1pPr>
            <a:extLst/>
          </a:lstStyle>
          <a:p>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933" y="6198136"/>
            <a:ext cx="1728803" cy="471224"/>
          </a:xfrm>
          <a:prstGeom prst="rect">
            <a:avLst/>
          </a:prstGeom>
        </p:spPr>
      </p:pic>
      <p:sp>
        <p:nvSpPr>
          <p:cNvPr id="9" name="Title Placeholder 8"/>
          <p:cNvSpPr>
            <a:spLocks noGrp="1"/>
          </p:cNvSpPr>
          <p:nvPr>
            <p:ph type="title"/>
          </p:nvPr>
        </p:nvSpPr>
        <p:spPr>
          <a:xfrm>
            <a:off x="457200" y="274638"/>
            <a:ext cx="8075296" cy="1143000"/>
          </a:xfrm>
          <a:prstGeom prst="rect">
            <a:avLst/>
          </a:prstGeom>
        </p:spPr>
        <p:txBody>
          <a:bodyPr vert="horz" anchor="ctr">
            <a:normAutofit/>
            <a:scene3d>
              <a:camera prst="orthographicFront"/>
              <a:lightRig rig="soft" dir="t"/>
            </a:scene3d>
            <a:sp3d prstMaterial="softEdge">
              <a:bevelT w="25400" h="25400"/>
            </a:sp3d>
          </a:bodyPr>
          <a:lstStyle/>
          <a:p>
            <a:endParaRPr kumimoji="0" lang="en-US" dirty="0"/>
          </a:p>
        </p:txBody>
      </p:sp>
      <p:sp>
        <p:nvSpPr>
          <p:cNvPr id="30" name="Text Placeholder 29"/>
          <p:cNvSpPr>
            <a:spLocks noGrp="1"/>
          </p:cNvSpPr>
          <p:nvPr>
            <p:ph type="body" idx="1"/>
          </p:nvPr>
        </p:nvSpPr>
        <p:spPr>
          <a:xfrm>
            <a:off x="457200" y="1481328"/>
            <a:ext cx="8075295" cy="4525963"/>
          </a:xfrm>
          <a:prstGeom prst="rect">
            <a:avLst/>
          </a:prstGeom>
        </p:spPr>
        <p:txBody>
          <a:bodyPr vert="horz">
            <a:normAutofit/>
          </a:bodyPr>
          <a:lstStyle/>
          <a:p>
            <a:pPr lvl="0"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rtl="0" eaLnBrk="1" latinLnBrk="0" hangingPunct="1">
        <a:spcBef>
          <a:spcPct val="0"/>
        </a:spcBef>
        <a:buNone/>
        <a:defRPr kumimoji="0" sz="4100" b="1" kern="1200">
          <a:solidFill>
            <a:schemeClr val="tx1"/>
          </a:solidFill>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1052736"/>
            <a:ext cx="3384376" cy="3384376"/>
          </a:xfrm>
          <a:prstGeom prst="rect">
            <a:avLst/>
          </a:prstGeom>
        </p:spPr>
      </p:pic>
      <p:sp>
        <p:nvSpPr>
          <p:cNvPr id="6" name="Text Placeholder 12"/>
          <p:cNvSpPr txBox="1">
            <a:spLocks/>
          </p:cNvSpPr>
          <p:nvPr/>
        </p:nvSpPr>
        <p:spPr>
          <a:xfrm>
            <a:off x="25188" y="242280"/>
            <a:ext cx="9118812" cy="720080"/>
          </a:xfrm>
          <a:prstGeom prst="rect">
            <a:avLst/>
          </a:prstGeom>
          <a:solidFill>
            <a:srgbClr val="FF3399"/>
          </a:solidFill>
        </p:spPr>
        <p:txBody>
          <a:bodyPr anchor="ctr" anchorCtr="0">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en-GB" sz="3200" b="1" dirty="0">
                <a:solidFill>
                  <a:schemeClr val="bg1"/>
                </a:solidFill>
              </a:rPr>
              <a:t>Getting Ready to Learn</a:t>
            </a:r>
          </a:p>
        </p:txBody>
      </p:sp>
      <p:pic>
        <p:nvPicPr>
          <p:cNvPr id="8" name="Picture 7"/>
          <p:cNvPicPr>
            <a:picLocks noChangeAspect="1"/>
          </p:cNvPicPr>
          <p:nvPr/>
        </p:nvPicPr>
        <p:blipFill>
          <a:blip r:embed="rId4"/>
          <a:stretch>
            <a:fillRect/>
          </a:stretch>
        </p:blipFill>
        <p:spPr>
          <a:xfrm>
            <a:off x="7092280" y="6093296"/>
            <a:ext cx="1859441" cy="597460"/>
          </a:xfrm>
          <a:prstGeom prst="rect">
            <a:avLst/>
          </a:prstGeom>
        </p:spPr>
      </p:pic>
      <p:sp>
        <p:nvSpPr>
          <p:cNvPr id="7" name="Title 9"/>
          <p:cNvSpPr txBox="1">
            <a:spLocks/>
          </p:cNvSpPr>
          <p:nvPr/>
        </p:nvSpPr>
        <p:spPr>
          <a:xfrm>
            <a:off x="897812" y="4484308"/>
            <a:ext cx="7676357" cy="1008112"/>
          </a:xfrm>
          <a:prstGeom prst="rect">
            <a:avLst/>
          </a:prstGeom>
        </p:spPr>
        <p:txBody>
          <a:bodyPr vert="horz" rtlCol="0" anchor="ctr">
            <a:normAutofit fontScale="925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1"/>
                </a:solidFill>
                <a:effectLst/>
                <a:latin typeface="+mj-lt"/>
                <a:ea typeface="+mj-ea"/>
                <a:cs typeface="+mj-cs"/>
              </a:defRPr>
            </a:lvl1pPr>
            <a:extLst/>
          </a:lstStyle>
          <a:p>
            <a:pPr algn="ctr"/>
            <a:r>
              <a:rPr lang="en-GB" sz="3200" dirty="0">
                <a:solidFill>
                  <a:srgbClr val="002060"/>
                </a:solidFill>
              </a:rPr>
              <a:t>Parents and the Big Bedtime Read</a:t>
            </a:r>
          </a:p>
          <a:p>
            <a:pPr algn="ctr"/>
            <a:endParaRPr lang="en-GB" sz="2300" dirty="0">
              <a:solidFill>
                <a:srgbClr val="7030A0"/>
              </a:solidFill>
            </a:endParaRPr>
          </a:p>
          <a:p>
            <a:pPr algn="ctr"/>
            <a:r>
              <a:rPr lang="en-GB" sz="2100" dirty="0">
                <a:solidFill>
                  <a:srgbClr val="7030A0"/>
                </a:solidFill>
              </a:rPr>
              <a:t>COMET Speech and Language Therapist: Gillian James</a:t>
            </a:r>
          </a:p>
        </p:txBody>
      </p:sp>
    </p:spTree>
    <p:extLst>
      <p:ext uri="{BB962C8B-B14F-4D97-AF65-F5344CB8AC3E}">
        <p14:creationId xmlns:p14="http://schemas.microsoft.com/office/powerpoint/2010/main" val="3542488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82058" y="63122"/>
            <a:ext cx="1798476" cy="1798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57966" y="1183243"/>
            <a:ext cx="5400600" cy="584775"/>
          </a:xfrm>
          <a:prstGeom prst="rect">
            <a:avLst/>
          </a:prstGeom>
          <a:noFill/>
        </p:spPr>
        <p:txBody>
          <a:bodyPr wrap="square" rtlCol="0">
            <a:spAutoFit/>
          </a:bodyPr>
          <a:lstStyle/>
          <a:p>
            <a:pPr algn="ctr"/>
            <a:r>
              <a:rPr lang="en-GB" sz="3200" b="1" dirty="0">
                <a:solidFill>
                  <a:srgbClr val="323887"/>
                </a:solidFill>
              </a:rPr>
              <a:t>Non Fiction Books</a:t>
            </a:r>
          </a:p>
        </p:txBody>
      </p:sp>
      <p:pic>
        <p:nvPicPr>
          <p:cNvPr id="3" name="Picture 2"/>
          <p:cNvPicPr>
            <a:picLocks noChangeAspect="1"/>
          </p:cNvPicPr>
          <p:nvPr/>
        </p:nvPicPr>
        <p:blipFill>
          <a:blip r:embed="rId4"/>
          <a:stretch>
            <a:fillRect/>
          </a:stretch>
        </p:blipFill>
        <p:spPr>
          <a:xfrm>
            <a:off x="7121093" y="6093296"/>
            <a:ext cx="1859441" cy="597460"/>
          </a:xfrm>
          <a:prstGeom prst="rect">
            <a:avLst/>
          </a:prstGeom>
        </p:spPr>
      </p:pic>
      <p:sp>
        <p:nvSpPr>
          <p:cNvPr id="5" name="Text Placeholder 12"/>
          <p:cNvSpPr txBox="1">
            <a:spLocks/>
          </p:cNvSpPr>
          <p:nvPr/>
        </p:nvSpPr>
        <p:spPr>
          <a:xfrm>
            <a:off x="539552" y="260648"/>
            <a:ext cx="6581541" cy="701712"/>
          </a:xfrm>
          <a:prstGeom prst="rect">
            <a:avLst/>
          </a:prstGeom>
          <a:solidFill>
            <a:srgbClr val="FF3399"/>
          </a:solidFill>
        </p:spPr>
        <p:txBody>
          <a:bodyPr anchor="ctr" anchorCtr="0">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en-GB" sz="2800" b="1" dirty="0">
                <a:solidFill>
                  <a:schemeClr val="bg1"/>
                </a:solidFill>
              </a:rPr>
              <a:t>Getting Ready to Learn</a:t>
            </a:r>
          </a:p>
        </p:txBody>
      </p:sp>
      <p:pic>
        <p:nvPicPr>
          <p:cNvPr id="9" name="Picture 8"/>
          <p:cNvPicPr/>
          <p:nvPr/>
        </p:nvPicPr>
        <p:blipFill>
          <a:blip r:embed="rId5"/>
          <a:stretch>
            <a:fillRect/>
          </a:stretch>
        </p:blipFill>
        <p:spPr>
          <a:xfrm>
            <a:off x="1242739" y="2924944"/>
            <a:ext cx="1390650" cy="1514475"/>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0" y="3182119"/>
            <a:ext cx="163830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872" y="3073549"/>
            <a:ext cx="1365870" cy="1365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408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7744" y="1268760"/>
            <a:ext cx="5040560" cy="584775"/>
          </a:xfrm>
          <a:prstGeom prst="rect">
            <a:avLst/>
          </a:prstGeom>
          <a:noFill/>
        </p:spPr>
        <p:txBody>
          <a:bodyPr wrap="square" rtlCol="0">
            <a:spAutoFit/>
          </a:bodyPr>
          <a:lstStyle/>
          <a:p>
            <a:pPr algn="ctr"/>
            <a:r>
              <a:rPr lang="en-GB" sz="3200" b="1" dirty="0">
                <a:solidFill>
                  <a:srgbClr val="110284"/>
                </a:solidFill>
              </a:rPr>
              <a:t>Homemade Books</a:t>
            </a:r>
          </a:p>
        </p:txBody>
      </p:sp>
      <p:grpSp>
        <p:nvGrpSpPr>
          <p:cNvPr id="9" name="Group 8"/>
          <p:cNvGrpSpPr/>
          <p:nvPr/>
        </p:nvGrpSpPr>
        <p:grpSpPr>
          <a:xfrm>
            <a:off x="2987824" y="2222677"/>
            <a:ext cx="3600400" cy="3312368"/>
            <a:chOff x="3347864" y="2204864"/>
            <a:chExt cx="3168352" cy="3168352"/>
          </a:xfrm>
        </p:grpSpPr>
        <p:sp>
          <p:nvSpPr>
            <p:cNvPr id="3" name="Flowchart: Predefined Process 2"/>
            <p:cNvSpPr/>
            <p:nvPr/>
          </p:nvSpPr>
          <p:spPr>
            <a:xfrm>
              <a:off x="3347864" y="2204864"/>
              <a:ext cx="3168352" cy="3168352"/>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3157309"/>
              <a:ext cx="1728192" cy="2062450"/>
            </a:xfrm>
            <a:prstGeom prst="rect">
              <a:avLst/>
            </a:prstGeom>
          </p:spPr>
        </p:pic>
        <p:sp>
          <p:nvSpPr>
            <p:cNvPr id="6" name="TextBox 5"/>
            <p:cNvSpPr txBox="1"/>
            <p:nvPr/>
          </p:nvSpPr>
          <p:spPr>
            <a:xfrm>
              <a:off x="4067944" y="2348880"/>
              <a:ext cx="1728192" cy="646331"/>
            </a:xfrm>
            <a:prstGeom prst="rect">
              <a:avLst/>
            </a:prstGeom>
            <a:solidFill>
              <a:schemeClr val="bg1"/>
            </a:solidFill>
          </p:spPr>
          <p:txBody>
            <a:bodyPr wrap="square" rtlCol="0">
              <a:spAutoFit/>
            </a:bodyPr>
            <a:lstStyle/>
            <a:p>
              <a:pPr algn="ctr"/>
              <a:r>
                <a:rPr lang="en-GB" dirty="0"/>
                <a:t>My new little sister!</a:t>
              </a:r>
            </a:p>
          </p:txBody>
        </p:sp>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280" y="6084052"/>
            <a:ext cx="1858476" cy="598755"/>
          </a:xfrm>
          <a:prstGeom prst="rect">
            <a:avLst/>
          </a:prstGeom>
        </p:spPr>
      </p:pic>
      <p:sp>
        <p:nvSpPr>
          <p:cNvPr id="11" name="Text Placeholder 12"/>
          <p:cNvSpPr txBox="1">
            <a:spLocks/>
          </p:cNvSpPr>
          <p:nvPr/>
        </p:nvSpPr>
        <p:spPr>
          <a:xfrm>
            <a:off x="395536" y="242280"/>
            <a:ext cx="6912768" cy="720080"/>
          </a:xfrm>
          <a:prstGeom prst="rect">
            <a:avLst/>
          </a:prstGeom>
          <a:solidFill>
            <a:srgbClr val="FF3399"/>
          </a:solidFill>
        </p:spPr>
        <p:txBody>
          <a:bodyPr anchor="ctr" anchorCtr="0">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en-GB" sz="2800" b="1" dirty="0">
                <a:solidFill>
                  <a:schemeClr val="bg1"/>
                </a:solidFill>
              </a:rPr>
              <a:t>Getting Ready to Learn</a:t>
            </a:r>
          </a:p>
        </p:txBody>
      </p:sp>
      <p:pic>
        <p:nvPicPr>
          <p:cNvPr id="10"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7582605" y="305847"/>
            <a:ext cx="1368151" cy="149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316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39752" y="260648"/>
            <a:ext cx="4248472" cy="4248472"/>
          </a:xfrm>
          <a:prstGeom prst="rect">
            <a:avLst/>
          </a:prstGeom>
        </p:spPr>
      </p:pic>
      <p:sp>
        <p:nvSpPr>
          <p:cNvPr id="5" name="TextBox 4"/>
          <p:cNvSpPr txBox="1"/>
          <p:nvPr/>
        </p:nvSpPr>
        <p:spPr>
          <a:xfrm>
            <a:off x="2483768" y="4803249"/>
            <a:ext cx="4032448" cy="707886"/>
          </a:xfrm>
          <a:prstGeom prst="rect">
            <a:avLst/>
          </a:prstGeom>
          <a:noFill/>
        </p:spPr>
        <p:txBody>
          <a:bodyPr wrap="square" rtlCol="0">
            <a:spAutoFit/>
          </a:bodyPr>
          <a:lstStyle/>
          <a:p>
            <a:pPr algn="ctr"/>
            <a:r>
              <a:rPr lang="en-GB" sz="4000" b="1" i="1" dirty="0">
                <a:solidFill>
                  <a:srgbClr val="323887"/>
                </a:solidFill>
              </a:rPr>
              <a:t>Keep reading!</a:t>
            </a:r>
          </a:p>
        </p:txBody>
      </p:sp>
      <p:pic>
        <p:nvPicPr>
          <p:cNvPr id="3" name="Picture 2"/>
          <p:cNvPicPr>
            <a:picLocks noChangeAspect="1"/>
          </p:cNvPicPr>
          <p:nvPr/>
        </p:nvPicPr>
        <p:blipFill>
          <a:blip r:embed="rId4"/>
          <a:stretch>
            <a:fillRect/>
          </a:stretch>
        </p:blipFill>
        <p:spPr>
          <a:xfrm>
            <a:off x="7092280" y="6093296"/>
            <a:ext cx="1859441" cy="597460"/>
          </a:xfrm>
          <a:prstGeom prst="rect">
            <a:avLst/>
          </a:prstGeom>
        </p:spPr>
      </p:pic>
    </p:spTree>
    <p:extLst>
      <p:ext uri="{BB962C8B-B14F-4D97-AF65-F5344CB8AC3E}">
        <p14:creationId xmlns:p14="http://schemas.microsoft.com/office/powerpoint/2010/main" val="4235331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68344" y="0"/>
            <a:ext cx="1475656" cy="1475656"/>
          </a:xfrm>
        </p:spPr>
      </p:pic>
      <p:sp>
        <p:nvSpPr>
          <p:cNvPr id="5" name="TextBox 4"/>
          <p:cNvSpPr txBox="1"/>
          <p:nvPr/>
        </p:nvSpPr>
        <p:spPr>
          <a:xfrm>
            <a:off x="716493" y="1328152"/>
            <a:ext cx="7632848" cy="3354765"/>
          </a:xfrm>
          <a:prstGeom prst="rect">
            <a:avLst/>
          </a:prstGeom>
          <a:noFill/>
        </p:spPr>
        <p:txBody>
          <a:bodyPr wrap="square" rtlCol="0">
            <a:spAutoFit/>
          </a:bodyPr>
          <a:lstStyle/>
          <a:p>
            <a:r>
              <a:rPr lang="en-GB" sz="2000" dirty="0">
                <a:solidFill>
                  <a:srgbClr val="110284"/>
                </a:solidFill>
              </a:rPr>
              <a:t>As a parent you are the most important person in your child’s life.</a:t>
            </a:r>
          </a:p>
          <a:p>
            <a:endParaRPr lang="en-GB" sz="2000" dirty="0">
              <a:solidFill>
                <a:srgbClr val="110284"/>
              </a:solidFill>
            </a:endParaRPr>
          </a:p>
          <a:p>
            <a:r>
              <a:rPr lang="en-GB" sz="2000" dirty="0">
                <a:solidFill>
                  <a:srgbClr val="110284"/>
                </a:solidFill>
              </a:rPr>
              <a:t>You have a key role to play in preparing them for school by helping to build oral language skills which will support their learning to read and write.</a:t>
            </a:r>
          </a:p>
          <a:p>
            <a:endParaRPr lang="en-GB" sz="2000" dirty="0">
              <a:solidFill>
                <a:srgbClr val="110284"/>
              </a:solidFill>
            </a:endParaRPr>
          </a:p>
          <a:p>
            <a:r>
              <a:rPr lang="en-GB" sz="2000" dirty="0">
                <a:solidFill>
                  <a:srgbClr val="110284"/>
                </a:solidFill>
              </a:rPr>
              <a:t>One way to do </a:t>
            </a:r>
            <a:r>
              <a:rPr lang="en-GB" sz="2400" dirty="0">
                <a:solidFill>
                  <a:srgbClr val="110284"/>
                </a:solidFill>
              </a:rPr>
              <a:t>this is by simply sharing a book with your child.</a:t>
            </a:r>
          </a:p>
          <a:p>
            <a:endParaRPr lang="en-GB" sz="2400" dirty="0"/>
          </a:p>
        </p:txBody>
      </p:sp>
      <p:pic>
        <p:nvPicPr>
          <p:cNvPr id="3" name="Picture 2"/>
          <p:cNvPicPr>
            <a:picLocks noChangeAspect="1"/>
          </p:cNvPicPr>
          <p:nvPr/>
        </p:nvPicPr>
        <p:blipFill>
          <a:blip r:embed="rId4"/>
          <a:stretch>
            <a:fillRect/>
          </a:stretch>
        </p:blipFill>
        <p:spPr>
          <a:xfrm>
            <a:off x="7092280" y="6093296"/>
            <a:ext cx="1859441" cy="597460"/>
          </a:xfrm>
          <a:prstGeom prst="rect">
            <a:avLst/>
          </a:prstGeom>
        </p:spPr>
      </p:pic>
      <p:sp>
        <p:nvSpPr>
          <p:cNvPr id="6" name="Text Placeholder 12"/>
          <p:cNvSpPr txBox="1">
            <a:spLocks/>
          </p:cNvSpPr>
          <p:nvPr/>
        </p:nvSpPr>
        <p:spPr>
          <a:xfrm>
            <a:off x="395536" y="242280"/>
            <a:ext cx="6984776" cy="720080"/>
          </a:xfrm>
          <a:prstGeom prst="rect">
            <a:avLst/>
          </a:prstGeom>
          <a:solidFill>
            <a:srgbClr val="FF3399"/>
          </a:solidFill>
        </p:spPr>
        <p:txBody>
          <a:bodyPr anchor="ctr" anchorCtr="0">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en-GB" sz="2800" b="1" dirty="0">
                <a:solidFill>
                  <a:schemeClr val="bg1"/>
                </a:solidFill>
              </a:rPr>
              <a:t>Getting Ready to Learn</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9198" y="4354532"/>
            <a:ext cx="2390582" cy="1912465"/>
          </a:xfrm>
          <a:prstGeom prst="rect">
            <a:avLst/>
          </a:prstGeom>
        </p:spPr>
      </p:pic>
    </p:spTree>
    <p:extLst>
      <p:ext uri="{BB962C8B-B14F-4D97-AF65-F5344CB8AC3E}">
        <p14:creationId xmlns:p14="http://schemas.microsoft.com/office/powerpoint/2010/main" val="227640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415808" y="98264"/>
            <a:ext cx="1728192" cy="1728192"/>
          </a:xfrm>
        </p:spPr>
      </p:pic>
      <p:sp>
        <p:nvSpPr>
          <p:cNvPr id="5" name="TextBox 4"/>
          <p:cNvSpPr txBox="1"/>
          <p:nvPr/>
        </p:nvSpPr>
        <p:spPr>
          <a:xfrm>
            <a:off x="552146" y="1371540"/>
            <a:ext cx="6612142" cy="3170099"/>
          </a:xfrm>
          <a:prstGeom prst="rect">
            <a:avLst/>
          </a:prstGeom>
          <a:noFill/>
        </p:spPr>
        <p:txBody>
          <a:bodyPr wrap="square" rtlCol="0">
            <a:spAutoFit/>
          </a:bodyPr>
          <a:lstStyle/>
          <a:p>
            <a:r>
              <a:rPr lang="en-GB" sz="2000" dirty="0">
                <a:solidFill>
                  <a:srgbClr val="323887"/>
                </a:solidFill>
              </a:rPr>
              <a:t>By reading books with your child, you are developing the following skills:</a:t>
            </a:r>
          </a:p>
          <a:p>
            <a:endParaRPr lang="en-GB" sz="2000" dirty="0">
              <a:solidFill>
                <a:srgbClr val="323887"/>
              </a:solidFill>
            </a:endParaRPr>
          </a:p>
          <a:p>
            <a:pPr marL="342900" indent="-342900">
              <a:buFont typeface="Arial" panose="020B0604020202020204" pitchFamily="34" charset="0"/>
              <a:buChar char="•"/>
            </a:pPr>
            <a:r>
              <a:rPr lang="en-GB" sz="2000" dirty="0">
                <a:solidFill>
                  <a:srgbClr val="323887"/>
                </a:solidFill>
              </a:rPr>
              <a:t>their vocabulary</a:t>
            </a:r>
          </a:p>
          <a:p>
            <a:pPr marL="342900" indent="-342900">
              <a:buFont typeface="Arial" panose="020B0604020202020204" pitchFamily="34" charset="0"/>
              <a:buChar char="•"/>
            </a:pPr>
            <a:endParaRPr lang="en-GB" sz="2000" dirty="0">
              <a:solidFill>
                <a:srgbClr val="323887"/>
              </a:solidFill>
            </a:endParaRPr>
          </a:p>
          <a:p>
            <a:pPr marL="342900" indent="-342900">
              <a:buFont typeface="Arial" panose="020B0604020202020204" pitchFamily="34" charset="0"/>
              <a:buChar char="•"/>
            </a:pPr>
            <a:r>
              <a:rPr lang="en-GB" sz="2000" dirty="0">
                <a:solidFill>
                  <a:srgbClr val="323887"/>
                </a:solidFill>
              </a:rPr>
              <a:t>their understanding of a story</a:t>
            </a:r>
          </a:p>
          <a:p>
            <a:pPr marL="342900" indent="-342900">
              <a:buFont typeface="Arial" panose="020B0604020202020204" pitchFamily="34" charset="0"/>
              <a:buChar char="•"/>
            </a:pPr>
            <a:endParaRPr lang="en-GB" sz="2000" dirty="0">
              <a:solidFill>
                <a:srgbClr val="323887"/>
              </a:solidFill>
            </a:endParaRPr>
          </a:p>
          <a:p>
            <a:pPr marL="342900" indent="-342900">
              <a:buFont typeface="Arial" panose="020B0604020202020204" pitchFamily="34" charset="0"/>
              <a:buChar char="•"/>
            </a:pPr>
            <a:r>
              <a:rPr lang="en-GB" sz="2000" dirty="0">
                <a:solidFill>
                  <a:srgbClr val="323887"/>
                </a:solidFill>
              </a:rPr>
              <a:t>their sound awareness</a:t>
            </a:r>
          </a:p>
          <a:p>
            <a:pPr marL="342900" indent="-342900">
              <a:buFont typeface="Arial" panose="020B0604020202020204" pitchFamily="34" charset="0"/>
              <a:buChar char="•"/>
            </a:pPr>
            <a:endParaRPr lang="en-GB" sz="2000" dirty="0">
              <a:solidFill>
                <a:srgbClr val="323887"/>
              </a:solidFill>
            </a:endParaRPr>
          </a:p>
          <a:p>
            <a:pPr marL="342900" indent="-342900">
              <a:buFont typeface="Arial" panose="020B0604020202020204" pitchFamily="34" charset="0"/>
              <a:buChar char="•"/>
            </a:pPr>
            <a:r>
              <a:rPr lang="en-GB" sz="2000" dirty="0">
                <a:solidFill>
                  <a:srgbClr val="323887"/>
                </a:solidFill>
              </a:rPr>
              <a:t>their print awareness</a:t>
            </a:r>
          </a:p>
        </p:txBody>
      </p:sp>
      <p:pic>
        <p:nvPicPr>
          <p:cNvPr id="3" name="Picture 2"/>
          <p:cNvPicPr>
            <a:picLocks noChangeAspect="1"/>
          </p:cNvPicPr>
          <p:nvPr/>
        </p:nvPicPr>
        <p:blipFill>
          <a:blip r:embed="rId4"/>
          <a:stretch>
            <a:fillRect/>
          </a:stretch>
        </p:blipFill>
        <p:spPr>
          <a:xfrm>
            <a:off x="7164288" y="6093296"/>
            <a:ext cx="1859441" cy="597460"/>
          </a:xfrm>
          <a:prstGeom prst="rect">
            <a:avLst/>
          </a:prstGeom>
        </p:spPr>
      </p:pic>
      <p:sp>
        <p:nvSpPr>
          <p:cNvPr id="6" name="Text Placeholder 12"/>
          <p:cNvSpPr txBox="1">
            <a:spLocks/>
          </p:cNvSpPr>
          <p:nvPr/>
        </p:nvSpPr>
        <p:spPr>
          <a:xfrm>
            <a:off x="251520" y="242280"/>
            <a:ext cx="7128792" cy="720080"/>
          </a:xfrm>
          <a:prstGeom prst="rect">
            <a:avLst/>
          </a:prstGeom>
          <a:solidFill>
            <a:srgbClr val="FF3399"/>
          </a:solidFill>
        </p:spPr>
        <p:txBody>
          <a:bodyPr anchor="ctr" anchorCtr="0">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en-GB" sz="2800" b="1" dirty="0">
                <a:solidFill>
                  <a:schemeClr val="bg1"/>
                </a:solidFill>
              </a:rPr>
              <a:t>Getting Ready to Learn</a:t>
            </a:r>
          </a:p>
        </p:txBody>
      </p:sp>
    </p:spTree>
    <p:extLst>
      <p:ext uri="{BB962C8B-B14F-4D97-AF65-F5344CB8AC3E}">
        <p14:creationId xmlns:p14="http://schemas.microsoft.com/office/powerpoint/2010/main" val="3512987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63413" y="0"/>
            <a:ext cx="1584176" cy="1584176"/>
          </a:xfrm>
        </p:spPr>
      </p:pic>
      <p:sp>
        <p:nvSpPr>
          <p:cNvPr id="5" name="TextBox 4"/>
          <p:cNvSpPr txBox="1"/>
          <p:nvPr/>
        </p:nvSpPr>
        <p:spPr>
          <a:xfrm>
            <a:off x="539552" y="1340768"/>
            <a:ext cx="7920882" cy="4524315"/>
          </a:xfrm>
          <a:prstGeom prst="rect">
            <a:avLst/>
          </a:prstGeom>
          <a:noFill/>
        </p:spPr>
        <p:txBody>
          <a:bodyPr wrap="square" rtlCol="0">
            <a:spAutoFit/>
          </a:bodyPr>
          <a:lstStyle/>
          <a:p>
            <a:r>
              <a:rPr lang="en-GB" sz="2000" dirty="0">
                <a:solidFill>
                  <a:srgbClr val="323887"/>
                </a:solidFill>
              </a:rPr>
              <a:t>How do you do this?</a:t>
            </a:r>
          </a:p>
          <a:p>
            <a:endParaRPr lang="en-GB" sz="2000" dirty="0">
              <a:solidFill>
                <a:srgbClr val="323887"/>
              </a:solidFill>
            </a:endParaRPr>
          </a:p>
          <a:p>
            <a:pPr marL="342900" indent="-342900">
              <a:buFont typeface="Arial" panose="020B0604020202020204" pitchFamily="34" charset="0"/>
              <a:buChar char="•"/>
            </a:pPr>
            <a:r>
              <a:rPr lang="en-GB" sz="2000" dirty="0">
                <a:solidFill>
                  <a:srgbClr val="323887"/>
                </a:solidFill>
              </a:rPr>
              <a:t>Position</a:t>
            </a:r>
          </a:p>
          <a:p>
            <a:pPr marL="342900" indent="-342900">
              <a:buFont typeface="Arial" panose="020B0604020202020204" pitchFamily="34" charset="0"/>
              <a:buChar char="•"/>
            </a:pPr>
            <a:endParaRPr lang="en-GB" sz="2000" dirty="0">
              <a:solidFill>
                <a:srgbClr val="323887"/>
              </a:solidFill>
            </a:endParaRPr>
          </a:p>
          <a:p>
            <a:endParaRPr lang="en-GB" sz="2000" dirty="0">
              <a:solidFill>
                <a:srgbClr val="323887"/>
              </a:solidFill>
            </a:endParaRPr>
          </a:p>
          <a:p>
            <a:pPr marL="342900" indent="-342900">
              <a:buFont typeface="Arial" panose="020B0604020202020204" pitchFamily="34" charset="0"/>
              <a:buChar char="•"/>
            </a:pPr>
            <a:r>
              <a:rPr lang="en-GB" sz="2000" dirty="0">
                <a:solidFill>
                  <a:srgbClr val="323887"/>
                </a:solidFill>
              </a:rPr>
              <a:t>Reading books often</a:t>
            </a:r>
          </a:p>
          <a:p>
            <a:pPr marL="342900" indent="-342900">
              <a:buFont typeface="Arial" panose="020B0604020202020204" pitchFamily="34" charset="0"/>
              <a:buChar char="•"/>
            </a:pPr>
            <a:endParaRPr lang="en-GB" sz="2000" dirty="0">
              <a:solidFill>
                <a:srgbClr val="323887"/>
              </a:solidFill>
            </a:endParaRPr>
          </a:p>
          <a:p>
            <a:pPr marL="342900" indent="-342900">
              <a:buFont typeface="Arial" panose="020B0604020202020204" pitchFamily="34" charset="0"/>
              <a:buChar char="•"/>
            </a:pPr>
            <a:endParaRPr lang="en-GB" sz="2000" dirty="0">
              <a:solidFill>
                <a:srgbClr val="323887"/>
              </a:solidFill>
            </a:endParaRPr>
          </a:p>
          <a:p>
            <a:pPr marL="342900" indent="-342900">
              <a:buFont typeface="Arial" panose="020B0604020202020204" pitchFamily="34" charset="0"/>
              <a:buChar char="•"/>
            </a:pPr>
            <a:r>
              <a:rPr lang="en-GB" sz="2000" dirty="0">
                <a:solidFill>
                  <a:srgbClr val="323887"/>
                </a:solidFill>
              </a:rPr>
              <a:t>Repetition, repetition </a:t>
            </a:r>
          </a:p>
          <a:p>
            <a:pPr marL="342900" indent="-342900">
              <a:buFont typeface="Arial" panose="020B0604020202020204" pitchFamily="34" charset="0"/>
              <a:buChar char="•"/>
            </a:pPr>
            <a:r>
              <a:rPr lang="en-GB" sz="2000" dirty="0">
                <a:solidFill>
                  <a:srgbClr val="323887"/>
                </a:solidFill>
              </a:rPr>
              <a:t>  </a:t>
            </a:r>
          </a:p>
          <a:p>
            <a:r>
              <a:rPr lang="en-GB" sz="2000" dirty="0">
                <a:solidFill>
                  <a:srgbClr val="323887"/>
                </a:solidFill>
              </a:rPr>
              <a:t>   </a:t>
            </a:r>
          </a:p>
          <a:p>
            <a:pPr marL="342900" indent="-342900">
              <a:buFont typeface="Arial" panose="020B0604020202020204" pitchFamily="34" charset="0"/>
              <a:buChar char="•"/>
            </a:pPr>
            <a:r>
              <a:rPr lang="en-GB" sz="2000" dirty="0">
                <a:solidFill>
                  <a:srgbClr val="323887"/>
                </a:solidFill>
              </a:rPr>
              <a:t>Asking questions, explain new words and highlight the structure of the story</a:t>
            </a:r>
          </a:p>
          <a:p>
            <a:endParaRPr lang="en-GB" sz="2800" dirty="0"/>
          </a:p>
        </p:txBody>
      </p:sp>
      <p:pic>
        <p:nvPicPr>
          <p:cNvPr id="3" name="Picture 2"/>
          <p:cNvPicPr>
            <a:picLocks noChangeAspect="1"/>
          </p:cNvPicPr>
          <p:nvPr/>
        </p:nvPicPr>
        <p:blipFill>
          <a:blip r:embed="rId4"/>
          <a:stretch>
            <a:fillRect/>
          </a:stretch>
        </p:blipFill>
        <p:spPr>
          <a:xfrm>
            <a:off x="7164288" y="6093296"/>
            <a:ext cx="1859441" cy="597460"/>
          </a:xfrm>
          <a:prstGeom prst="rect">
            <a:avLst/>
          </a:prstGeom>
        </p:spPr>
      </p:pic>
      <p:sp>
        <p:nvSpPr>
          <p:cNvPr id="6" name="Text Placeholder 12"/>
          <p:cNvSpPr txBox="1">
            <a:spLocks/>
          </p:cNvSpPr>
          <p:nvPr/>
        </p:nvSpPr>
        <p:spPr>
          <a:xfrm>
            <a:off x="25188" y="242280"/>
            <a:ext cx="7571148" cy="720080"/>
          </a:xfrm>
          <a:prstGeom prst="rect">
            <a:avLst/>
          </a:prstGeom>
          <a:solidFill>
            <a:srgbClr val="FF3399"/>
          </a:solidFill>
        </p:spPr>
        <p:txBody>
          <a:bodyPr anchor="ctr" anchorCtr="0">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en-GB" sz="2800" b="1" dirty="0">
                <a:solidFill>
                  <a:schemeClr val="bg1"/>
                </a:solidFill>
              </a:rPr>
              <a:t>Getting Ready to Learn</a:t>
            </a:r>
          </a:p>
        </p:txBody>
      </p:sp>
      <p:sp>
        <p:nvSpPr>
          <p:cNvPr id="2" name="Rounded Rectangular Callout 1"/>
          <p:cNvSpPr/>
          <p:nvPr/>
        </p:nvSpPr>
        <p:spPr>
          <a:xfrm>
            <a:off x="4860032" y="2852936"/>
            <a:ext cx="2952328" cy="1080120"/>
          </a:xfrm>
          <a:prstGeom prst="wedgeRoundRectCallout">
            <a:avLst>
              <a:gd name="adj1" fmla="val -66201"/>
              <a:gd name="adj2" fmla="val 994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Again, mummy again!</a:t>
            </a:r>
          </a:p>
        </p:txBody>
      </p:sp>
    </p:spTree>
    <p:extLst>
      <p:ext uri="{BB962C8B-B14F-4D97-AF65-F5344CB8AC3E}">
        <p14:creationId xmlns:p14="http://schemas.microsoft.com/office/powerpoint/2010/main" val="816710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7033034" y="1412776"/>
            <a:ext cx="1585097" cy="1585097"/>
          </a:xfrm>
          <a:prstGeom prst="rect">
            <a:avLst/>
          </a:prstGeom>
        </p:spPr>
      </p:pic>
      <p:sp>
        <p:nvSpPr>
          <p:cNvPr id="8" name="TextBox 7"/>
          <p:cNvSpPr txBox="1"/>
          <p:nvPr/>
        </p:nvSpPr>
        <p:spPr>
          <a:xfrm>
            <a:off x="251520" y="1729097"/>
            <a:ext cx="8333710" cy="3416320"/>
          </a:xfrm>
          <a:prstGeom prst="rect">
            <a:avLst/>
          </a:prstGeom>
          <a:noFill/>
        </p:spPr>
        <p:txBody>
          <a:bodyPr wrap="square" rtlCol="0">
            <a:spAutoFit/>
          </a:bodyPr>
          <a:lstStyle/>
          <a:p>
            <a:pPr marL="457200" indent="-457200">
              <a:buFont typeface="Arial" panose="020B0604020202020204" pitchFamily="34" charset="0"/>
              <a:buChar char="•"/>
            </a:pPr>
            <a:r>
              <a:rPr lang="en-GB" sz="2400" dirty="0">
                <a:solidFill>
                  <a:srgbClr val="002060"/>
                </a:solidFill>
              </a:rPr>
              <a:t>Highlight important words</a:t>
            </a:r>
          </a:p>
          <a:p>
            <a:pPr marL="457200" indent="-457200">
              <a:buFont typeface="Arial" panose="020B0604020202020204" pitchFamily="34" charset="0"/>
              <a:buChar char="•"/>
            </a:pPr>
            <a:endParaRPr lang="en-GB" sz="2400" dirty="0">
              <a:solidFill>
                <a:srgbClr val="002060"/>
              </a:solidFill>
            </a:endParaRPr>
          </a:p>
          <a:p>
            <a:pPr marL="457200" indent="-457200">
              <a:buFont typeface="Arial" panose="020B0604020202020204" pitchFamily="34" charset="0"/>
              <a:buChar char="•"/>
            </a:pPr>
            <a:r>
              <a:rPr lang="en-GB" sz="2400" dirty="0">
                <a:solidFill>
                  <a:srgbClr val="002060"/>
                </a:solidFill>
              </a:rPr>
              <a:t>Focus on what they are interested in.</a:t>
            </a:r>
          </a:p>
          <a:p>
            <a:endParaRPr lang="en-GB" sz="2400" dirty="0">
              <a:solidFill>
                <a:srgbClr val="002060"/>
              </a:solidFill>
            </a:endParaRPr>
          </a:p>
          <a:p>
            <a:pPr marL="457200" indent="-457200">
              <a:buFont typeface="Arial" panose="020B0604020202020204" pitchFamily="34" charset="0"/>
              <a:buChar char="•"/>
            </a:pPr>
            <a:r>
              <a:rPr lang="en-GB" sz="2400" dirty="0">
                <a:solidFill>
                  <a:srgbClr val="002060"/>
                </a:solidFill>
              </a:rPr>
              <a:t>Expanding on what they say.</a:t>
            </a:r>
          </a:p>
          <a:p>
            <a:endParaRPr lang="en-GB" sz="2400" dirty="0">
              <a:solidFill>
                <a:srgbClr val="002060"/>
              </a:solidFill>
            </a:endParaRPr>
          </a:p>
          <a:p>
            <a:pPr marL="457200" indent="-457200">
              <a:buFont typeface="Arial" panose="020B0604020202020204" pitchFamily="34" charset="0"/>
              <a:buChar char="•"/>
            </a:pPr>
            <a:r>
              <a:rPr lang="en-GB" sz="2400" dirty="0">
                <a:solidFill>
                  <a:srgbClr val="002060"/>
                </a:solidFill>
              </a:rPr>
              <a:t>Drawing attention to the pictures and the words.</a:t>
            </a:r>
          </a:p>
          <a:p>
            <a:endParaRPr lang="en-GB" sz="2400" dirty="0">
              <a:solidFill>
                <a:srgbClr val="002060"/>
              </a:solidFill>
            </a:endParaRPr>
          </a:p>
          <a:p>
            <a:pPr marL="457200" indent="-457200">
              <a:buFont typeface="Arial" panose="020B0604020202020204" pitchFamily="34" charset="0"/>
              <a:buChar char="•"/>
            </a:pPr>
            <a:r>
              <a:rPr lang="en-GB" sz="2400" dirty="0">
                <a:solidFill>
                  <a:srgbClr val="002060"/>
                </a:solidFill>
              </a:rPr>
              <a:t>Have fun!</a:t>
            </a:r>
          </a:p>
        </p:txBody>
      </p:sp>
      <p:pic>
        <p:nvPicPr>
          <p:cNvPr id="3" name="Picture 2"/>
          <p:cNvPicPr>
            <a:picLocks noChangeAspect="1"/>
          </p:cNvPicPr>
          <p:nvPr/>
        </p:nvPicPr>
        <p:blipFill>
          <a:blip r:embed="rId4"/>
          <a:stretch>
            <a:fillRect/>
          </a:stretch>
        </p:blipFill>
        <p:spPr>
          <a:xfrm>
            <a:off x="6961031" y="6021288"/>
            <a:ext cx="1859441" cy="597460"/>
          </a:xfrm>
          <a:prstGeom prst="rect">
            <a:avLst/>
          </a:prstGeom>
        </p:spPr>
      </p:pic>
      <p:sp>
        <p:nvSpPr>
          <p:cNvPr id="7" name="Text Placeholder 12"/>
          <p:cNvSpPr txBox="1">
            <a:spLocks/>
          </p:cNvSpPr>
          <p:nvPr/>
        </p:nvSpPr>
        <p:spPr>
          <a:xfrm>
            <a:off x="25188" y="242280"/>
            <a:ext cx="9118812" cy="720080"/>
          </a:xfrm>
          <a:prstGeom prst="rect">
            <a:avLst/>
          </a:prstGeom>
          <a:solidFill>
            <a:srgbClr val="FF3399"/>
          </a:solidFill>
        </p:spPr>
        <p:txBody>
          <a:bodyPr anchor="ctr" anchorCtr="0">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en-GB" sz="2800" b="1" dirty="0">
                <a:solidFill>
                  <a:schemeClr val="bg1"/>
                </a:solidFill>
              </a:rPr>
              <a:t>Getting Ready to Learn</a:t>
            </a:r>
          </a:p>
        </p:txBody>
      </p:sp>
    </p:spTree>
    <p:extLst>
      <p:ext uri="{BB962C8B-B14F-4D97-AF65-F5344CB8AC3E}">
        <p14:creationId xmlns:p14="http://schemas.microsoft.com/office/powerpoint/2010/main" val="2189359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17821" y="0"/>
            <a:ext cx="1798476" cy="1798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544" y="1916832"/>
            <a:ext cx="8196145" cy="2185214"/>
          </a:xfrm>
          <a:prstGeom prst="rect">
            <a:avLst/>
          </a:prstGeom>
          <a:noFill/>
        </p:spPr>
        <p:txBody>
          <a:bodyPr wrap="square" rtlCol="0">
            <a:spAutoFit/>
          </a:bodyPr>
          <a:lstStyle/>
          <a:p>
            <a:r>
              <a:rPr lang="en-GB" sz="2400" dirty="0">
                <a:solidFill>
                  <a:schemeClr val="accent4"/>
                </a:solidFill>
              </a:rPr>
              <a:t>Children love to share lots of different types of books with you.</a:t>
            </a:r>
          </a:p>
          <a:p>
            <a:endParaRPr lang="en-GB" sz="2800" b="1" dirty="0">
              <a:solidFill>
                <a:srgbClr val="0070C0"/>
              </a:solidFill>
            </a:endParaRPr>
          </a:p>
          <a:p>
            <a:pPr marL="457200" indent="-457200">
              <a:buFont typeface="Arial" panose="020B0604020202020204" pitchFamily="34" charset="0"/>
              <a:buChar char="•"/>
            </a:pPr>
            <a:r>
              <a:rPr lang="en-GB" sz="2000" b="1" dirty="0">
                <a:solidFill>
                  <a:srgbClr val="323887"/>
                </a:solidFill>
              </a:rPr>
              <a:t>Which books does your child love to read with you?</a:t>
            </a:r>
          </a:p>
          <a:p>
            <a:endParaRPr lang="en-GB" sz="2000" dirty="0"/>
          </a:p>
          <a:p>
            <a:pPr marL="457200" indent="-457200">
              <a:buFont typeface="Arial" panose="020B0604020202020204" pitchFamily="34" charset="0"/>
              <a:buChar char="•"/>
            </a:pPr>
            <a:r>
              <a:rPr lang="en-GB" sz="2000" b="1" dirty="0">
                <a:solidFill>
                  <a:srgbClr val="110284"/>
                </a:solidFill>
              </a:rPr>
              <a:t>Which children’s book do you love to share with your child?</a:t>
            </a:r>
          </a:p>
        </p:txBody>
      </p:sp>
      <p:pic>
        <p:nvPicPr>
          <p:cNvPr id="3" name="Picture 2"/>
          <p:cNvPicPr>
            <a:picLocks noChangeAspect="1"/>
          </p:cNvPicPr>
          <p:nvPr/>
        </p:nvPicPr>
        <p:blipFill>
          <a:blip r:embed="rId4"/>
          <a:stretch>
            <a:fillRect/>
          </a:stretch>
        </p:blipFill>
        <p:spPr>
          <a:xfrm>
            <a:off x="7020272" y="6021288"/>
            <a:ext cx="1859441" cy="597460"/>
          </a:xfrm>
          <a:prstGeom prst="rect">
            <a:avLst/>
          </a:prstGeom>
        </p:spPr>
      </p:pic>
      <p:sp>
        <p:nvSpPr>
          <p:cNvPr id="5" name="Text Placeholder 12"/>
          <p:cNvSpPr txBox="1">
            <a:spLocks/>
          </p:cNvSpPr>
          <p:nvPr/>
        </p:nvSpPr>
        <p:spPr>
          <a:xfrm>
            <a:off x="179512" y="260648"/>
            <a:ext cx="7200800" cy="701712"/>
          </a:xfrm>
          <a:prstGeom prst="rect">
            <a:avLst/>
          </a:prstGeom>
          <a:solidFill>
            <a:srgbClr val="FF3399"/>
          </a:solidFill>
        </p:spPr>
        <p:txBody>
          <a:bodyPr anchor="ctr" anchorCtr="0">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en-GB" sz="2800" b="1" dirty="0">
                <a:solidFill>
                  <a:schemeClr val="bg1"/>
                </a:solidFill>
              </a:rPr>
              <a:t>Getting Ready to Learn</a:t>
            </a:r>
          </a:p>
        </p:txBody>
      </p:sp>
    </p:spTree>
    <p:extLst>
      <p:ext uri="{BB962C8B-B14F-4D97-AF65-F5344CB8AC3E}">
        <p14:creationId xmlns:p14="http://schemas.microsoft.com/office/powerpoint/2010/main" val="1709250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45524" y="63122"/>
            <a:ext cx="1798476" cy="1798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31640" y="1241997"/>
            <a:ext cx="5040560" cy="584775"/>
          </a:xfrm>
          <a:prstGeom prst="rect">
            <a:avLst/>
          </a:prstGeom>
          <a:noFill/>
        </p:spPr>
        <p:txBody>
          <a:bodyPr wrap="square" rtlCol="0">
            <a:spAutoFit/>
          </a:bodyPr>
          <a:lstStyle/>
          <a:p>
            <a:pPr algn="ctr"/>
            <a:r>
              <a:rPr lang="en-GB" sz="3200" b="1" dirty="0">
                <a:solidFill>
                  <a:srgbClr val="323887"/>
                </a:solidFill>
              </a:rPr>
              <a:t>Repetitive books</a:t>
            </a:r>
          </a:p>
        </p:txBody>
      </p:sp>
      <p:pic>
        <p:nvPicPr>
          <p:cNvPr id="3" name="Picture 2"/>
          <p:cNvPicPr>
            <a:picLocks noChangeAspect="1"/>
          </p:cNvPicPr>
          <p:nvPr/>
        </p:nvPicPr>
        <p:blipFill>
          <a:blip r:embed="rId4"/>
          <a:stretch>
            <a:fillRect/>
          </a:stretch>
        </p:blipFill>
        <p:spPr>
          <a:xfrm>
            <a:off x="7020272" y="6021288"/>
            <a:ext cx="1859441" cy="597460"/>
          </a:xfrm>
          <a:prstGeom prst="rect">
            <a:avLst/>
          </a:prstGeom>
        </p:spPr>
      </p:pic>
      <p:sp>
        <p:nvSpPr>
          <p:cNvPr id="5" name="Text Placeholder 12"/>
          <p:cNvSpPr txBox="1">
            <a:spLocks/>
          </p:cNvSpPr>
          <p:nvPr/>
        </p:nvSpPr>
        <p:spPr>
          <a:xfrm>
            <a:off x="140945" y="242280"/>
            <a:ext cx="6984776" cy="720080"/>
          </a:xfrm>
          <a:prstGeom prst="rect">
            <a:avLst/>
          </a:prstGeom>
          <a:solidFill>
            <a:srgbClr val="FF3399"/>
          </a:solidFill>
        </p:spPr>
        <p:txBody>
          <a:bodyPr anchor="ctr" anchorCtr="0">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en-GB" sz="2800" b="1" dirty="0">
                <a:solidFill>
                  <a:schemeClr val="bg1"/>
                </a:solidFill>
              </a:rPr>
              <a:t>Getting Ready to Learn</a:t>
            </a:r>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6222" r="7555"/>
          <a:stretch/>
        </p:blipFill>
        <p:spPr>
          <a:xfrm>
            <a:off x="755576" y="2492896"/>
            <a:ext cx="1770928" cy="179956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4591" y="2475547"/>
            <a:ext cx="2016224" cy="1816916"/>
          </a:xfrm>
          <a:prstGeom prst="rect">
            <a:avLst/>
          </a:prstGeom>
        </p:spPr>
      </p:pic>
      <p:pic>
        <p:nvPicPr>
          <p:cNvPr id="8" name="Picture 7"/>
          <p:cNvPicPr/>
          <p:nvPr/>
        </p:nvPicPr>
        <p:blipFill>
          <a:blip r:embed="rId7"/>
          <a:stretch>
            <a:fillRect/>
          </a:stretch>
        </p:blipFill>
        <p:spPr>
          <a:xfrm>
            <a:off x="5418809" y="2475547"/>
            <a:ext cx="1754253" cy="1816916"/>
          </a:xfrm>
          <a:prstGeom prst="rect">
            <a:avLst/>
          </a:prstGeom>
        </p:spPr>
      </p:pic>
    </p:spTree>
    <p:extLst>
      <p:ext uri="{BB962C8B-B14F-4D97-AF65-F5344CB8AC3E}">
        <p14:creationId xmlns:p14="http://schemas.microsoft.com/office/powerpoint/2010/main" val="4097309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1254665"/>
            <a:ext cx="5112568" cy="584775"/>
          </a:xfrm>
          <a:prstGeom prst="rect">
            <a:avLst/>
          </a:prstGeom>
          <a:noFill/>
        </p:spPr>
        <p:txBody>
          <a:bodyPr wrap="square" rtlCol="0">
            <a:spAutoFit/>
          </a:bodyPr>
          <a:lstStyle/>
          <a:p>
            <a:pPr algn="ctr"/>
            <a:r>
              <a:rPr lang="en-GB" sz="3200" dirty="0">
                <a:solidFill>
                  <a:srgbClr val="110284"/>
                </a:solidFill>
              </a:rPr>
              <a:t>Rhyming Books</a:t>
            </a:r>
          </a:p>
        </p:txBody>
      </p:sp>
      <p:pic>
        <p:nvPicPr>
          <p:cNvPr id="2" name="Picture 1"/>
          <p:cNvPicPr>
            <a:picLocks noChangeAspect="1"/>
          </p:cNvPicPr>
          <p:nvPr/>
        </p:nvPicPr>
        <p:blipFill>
          <a:blip r:embed="rId3"/>
          <a:stretch>
            <a:fillRect/>
          </a:stretch>
        </p:blipFill>
        <p:spPr>
          <a:xfrm>
            <a:off x="3091778" y="2368009"/>
            <a:ext cx="1910962" cy="2141981"/>
          </a:xfrm>
          <a:prstGeom prst="rect">
            <a:avLst/>
          </a:prstGeom>
        </p:spPr>
      </p:pic>
      <p:pic>
        <p:nvPicPr>
          <p:cNvPr id="5" name="Picture 4"/>
          <p:cNvPicPr>
            <a:picLocks noChangeAspect="1"/>
          </p:cNvPicPr>
          <p:nvPr/>
        </p:nvPicPr>
        <p:blipFill>
          <a:blip r:embed="rId4"/>
          <a:stretch>
            <a:fillRect/>
          </a:stretch>
        </p:blipFill>
        <p:spPr>
          <a:xfrm>
            <a:off x="7092280" y="6093296"/>
            <a:ext cx="1859441" cy="597460"/>
          </a:xfrm>
          <a:prstGeom prst="rect">
            <a:avLst/>
          </a:prstGeom>
        </p:spPr>
      </p:pic>
      <p:sp>
        <p:nvSpPr>
          <p:cNvPr id="6" name="Text Placeholder 12"/>
          <p:cNvSpPr txBox="1">
            <a:spLocks/>
          </p:cNvSpPr>
          <p:nvPr/>
        </p:nvSpPr>
        <p:spPr>
          <a:xfrm>
            <a:off x="12085" y="242280"/>
            <a:ext cx="7128792" cy="720080"/>
          </a:xfrm>
          <a:prstGeom prst="rect">
            <a:avLst/>
          </a:prstGeom>
          <a:solidFill>
            <a:srgbClr val="FF3399"/>
          </a:solidFill>
        </p:spPr>
        <p:txBody>
          <a:bodyPr anchor="ctr" anchorCtr="0">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en-GB" sz="2800" b="1" dirty="0">
                <a:solidFill>
                  <a:schemeClr val="bg1"/>
                </a:solidFill>
              </a:rPr>
              <a:t>Getting Ready to Learn</a:t>
            </a:r>
          </a:p>
        </p:txBody>
      </p:sp>
      <p:pic>
        <p:nvPicPr>
          <p:cNvPr id="7" name="Picture 6"/>
          <p:cNvPicPr/>
          <p:nvPr/>
        </p:nvPicPr>
        <p:blipFill>
          <a:blip r:embed="rId5"/>
          <a:stretch>
            <a:fillRect/>
          </a:stretch>
        </p:blipFill>
        <p:spPr>
          <a:xfrm>
            <a:off x="611560" y="2388842"/>
            <a:ext cx="1944216" cy="2141981"/>
          </a:xfrm>
          <a:prstGeom prst="rect">
            <a:avLst/>
          </a:prstGeom>
        </p:spPr>
      </p:pic>
      <p:pic>
        <p:nvPicPr>
          <p:cNvPr id="9"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7345524" y="63122"/>
            <a:ext cx="1798476" cy="1798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p:nvPr/>
        </p:nvPicPr>
        <p:blipFill>
          <a:blip r:embed="rId7"/>
          <a:stretch>
            <a:fillRect/>
          </a:stretch>
        </p:blipFill>
        <p:spPr>
          <a:xfrm>
            <a:off x="5652120" y="2388842"/>
            <a:ext cx="1488757" cy="2141981"/>
          </a:xfrm>
          <a:prstGeom prst="rect">
            <a:avLst/>
          </a:prstGeom>
        </p:spPr>
      </p:pic>
    </p:spTree>
    <p:extLst>
      <p:ext uri="{BB962C8B-B14F-4D97-AF65-F5344CB8AC3E}">
        <p14:creationId xmlns:p14="http://schemas.microsoft.com/office/powerpoint/2010/main" val="1466134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45524" y="63476"/>
            <a:ext cx="1798476" cy="1798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47664" y="1296882"/>
            <a:ext cx="4968552" cy="584775"/>
          </a:xfrm>
          <a:prstGeom prst="rect">
            <a:avLst/>
          </a:prstGeom>
          <a:noFill/>
        </p:spPr>
        <p:txBody>
          <a:bodyPr wrap="square" rtlCol="0">
            <a:spAutoFit/>
          </a:bodyPr>
          <a:lstStyle/>
          <a:p>
            <a:pPr algn="ctr"/>
            <a:r>
              <a:rPr lang="en-GB" sz="3200" b="1" dirty="0">
                <a:solidFill>
                  <a:srgbClr val="323887"/>
                </a:solidFill>
              </a:rPr>
              <a:t>Simple Story Books</a:t>
            </a:r>
          </a:p>
        </p:txBody>
      </p:sp>
      <p:pic>
        <p:nvPicPr>
          <p:cNvPr id="3" name="Picture 2"/>
          <p:cNvPicPr>
            <a:picLocks noChangeAspect="1"/>
          </p:cNvPicPr>
          <p:nvPr/>
        </p:nvPicPr>
        <p:blipFill>
          <a:blip r:embed="rId4"/>
          <a:stretch>
            <a:fillRect/>
          </a:stretch>
        </p:blipFill>
        <p:spPr>
          <a:xfrm>
            <a:off x="7020272" y="6021288"/>
            <a:ext cx="1859441" cy="597460"/>
          </a:xfrm>
          <a:prstGeom prst="rect">
            <a:avLst/>
          </a:prstGeom>
        </p:spPr>
      </p:pic>
      <p:sp>
        <p:nvSpPr>
          <p:cNvPr id="5" name="Text Placeholder 12"/>
          <p:cNvSpPr txBox="1">
            <a:spLocks/>
          </p:cNvSpPr>
          <p:nvPr/>
        </p:nvSpPr>
        <p:spPr>
          <a:xfrm>
            <a:off x="467544" y="242280"/>
            <a:ext cx="6912768" cy="720080"/>
          </a:xfrm>
          <a:prstGeom prst="rect">
            <a:avLst/>
          </a:prstGeom>
          <a:solidFill>
            <a:srgbClr val="FF3399"/>
          </a:solidFill>
        </p:spPr>
        <p:txBody>
          <a:bodyPr anchor="ctr" anchorCtr="0">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en-GB" sz="2800" b="1" dirty="0">
                <a:solidFill>
                  <a:schemeClr val="bg1"/>
                </a:solidFill>
              </a:rPr>
              <a:t>Getting Ready to Learn</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642" y="2389469"/>
            <a:ext cx="1689150" cy="1889959"/>
          </a:xfrm>
          <a:prstGeom prst="rect">
            <a:avLst/>
          </a:prstGeom>
        </p:spPr>
      </p:pic>
      <p:pic>
        <p:nvPicPr>
          <p:cNvPr id="7" name="Picture 6"/>
          <p:cNvPicPr/>
          <p:nvPr/>
        </p:nvPicPr>
        <p:blipFill>
          <a:blip r:embed="rId6"/>
          <a:stretch>
            <a:fillRect/>
          </a:stretch>
        </p:blipFill>
        <p:spPr>
          <a:xfrm>
            <a:off x="3203848" y="2389469"/>
            <a:ext cx="1800200" cy="1889959"/>
          </a:xfrm>
          <a:prstGeom prst="rect">
            <a:avLst/>
          </a:prstGeom>
        </p:spPr>
      </p:pic>
      <p:pic>
        <p:nvPicPr>
          <p:cNvPr id="9" name="Picture 8"/>
          <p:cNvPicPr/>
          <p:nvPr/>
        </p:nvPicPr>
        <p:blipFill>
          <a:blip r:embed="rId7"/>
          <a:stretch>
            <a:fillRect/>
          </a:stretch>
        </p:blipFill>
        <p:spPr>
          <a:xfrm>
            <a:off x="5724128" y="2433171"/>
            <a:ext cx="1656184" cy="1802554"/>
          </a:xfrm>
          <a:prstGeom prst="rect">
            <a:avLst/>
          </a:prstGeom>
        </p:spPr>
      </p:pic>
    </p:spTree>
    <p:extLst>
      <p:ext uri="{BB962C8B-B14F-4D97-AF65-F5344CB8AC3E}">
        <p14:creationId xmlns:p14="http://schemas.microsoft.com/office/powerpoint/2010/main" val="803923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ducation Authority Powerpoint Templa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EA PowerPoint Document" ma:contentTypeID="0x0101007EA96575CB2BBF4A801E0A4C4B71D36A0400E9F576238D43914E8119BC80897AFB76" ma:contentTypeVersion="1" ma:contentTypeDescription="" ma:contentTypeScope="" ma:versionID="4d7b34722e733e83a52783acdbf7c01b">
  <xsd:schema xmlns:xsd="http://www.w3.org/2001/XMLSchema" xmlns:xs="http://www.w3.org/2001/XMLSchema" xmlns:p="http://schemas.microsoft.com/office/2006/metadata/properties" xmlns:ns2="e16d278b-ffed-47bc-a013-6a6df82be72a" targetNamespace="http://schemas.microsoft.com/office/2006/metadata/properties" ma:root="true" ma:fieldsID="36f9ea79217db80d57bde923a0e0ae5c" ns2:_="">
    <xsd:import namespace="e16d278b-ffed-47bc-a013-6a6df82be72a"/>
    <xsd:element name="properties">
      <xsd:complexType>
        <xsd:sequence>
          <xsd:element name="documentManagement">
            <xsd:complexType>
              <xsd:all>
                <xsd:element ref="ns2:_dlc_DocId" minOccurs="0"/>
                <xsd:element ref="ns2:_dlc_DocIdUrl" minOccurs="0"/>
                <xsd:element ref="ns2:_dlc_DocIdPersistId" minOccurs="0"/>
                <xsd:element ref="ns2:nb3e052c959c4e5c8bdb34fc833f4627"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6d278b-ffed-47bc-a013-6a6df82be72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nb3e052c959c4e5c8bdb34fc833f4627" ma:index="11" ma:taxonomy="true" ma:internalName="nb3e052c959c4e5c8bdb34fc833f4627" ma:taxonomyFieldName="Document_x0020_Type" ma:displayName="Document Type" ma:default="" ma:fieldId="{7b3e052c-959c-4e5c-8bdb-34fc833f4627}" ma:sspId="145d0dc7-6340-43ce-97d9-b3ae344b8f3d" ma:termSetId="5be8983e-8860-4b62-9a85-e65a2d7dd88d"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0a8dc6a9-c2f1-4f11-82d9-acfbadaa98ce}" ma:internalName="TaxCatchAll" ma:showField="CatchAllData" ma:web="e16d278b-ffed-47bc-a013-6a6df82be72a">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0a8dc6a9-c2f1-4f11-82d9-acfbadaa98ce}" ma:internalName="TaxCatchAllLabel" ma:readOnly="true" ma:showField="CatchAllDataLabel" ma:web="e16d278b-ffed-47bc-a013-6a6df82be7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5"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documentManagement>
    <_dlc_DocId xmlns="e16d278b-ffed-47bc-a013-6a6df82be72a">DOCID-750-7</_dlc_DocId>
    <_dlc_DocIdUrl xmlns="e16d278b-ffed-47bc-a013-6a6df82be72a">
      <Url>http://staff.eani.org.uk/resources/office/_layouts/DocIdRedir.aspx?ID=DOCID-750-7</Url>
      <Description>DOCID-750-7</Description>
    </_dlc_DocIdUrl>
    <nb3e052c959c4e5c8bdb34fc833f4627 xmlns="e16d278b-ffed-47bc-a013-6a6df82be72a">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8322d44b-20e5-47c9-8da0-f6aecb29044c</TermId>
        </TermInfo>
      </Terms>
    </nb3e052c959c4e5c8bdb34fc833f4627>
    <TaxCatchAll xmlns="e16d278b-ffed-47bc-a013-6a6df82be72a">
      <Value>34</Value>
    </TaxCatchAl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F23DE3-D391-4F98-AAFE-E197C2021E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6d278b-ffed-47bc-a013-6a6df82be7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563251-09D7-4608-BBCE-71A21132CFE2}">
  <ds:schemaRefs>
    <ds:schemaRef ds:uri="http://schemas.microsoft.com/sharepoint/events"/>
  </ds:schemaRefs>
</ds:datastoreItem>
</file>

<file path=customXml/itemProps3.xml><?xml version="1.0" encoding="utf-8"?>
<ds:datastoreItem xmlns:ds="http://schemas.openxmlformats.org/officeDocument/2006/customXml" ds:itemID="{E54CACB9-B3FA-427B-B671-3F66BB7EC42C}">
  <ds:schemaRefs>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purl.org/dc/elements/1.1/"/>
    <ds:schemaRef ds:uri="http://www.w3.org/XML/1998/namespace"/>
    <ds:schemaRef ds:uri="http://purl.org/dc/dcmitype/"/>
    <ds:schemaRef ds:uri="http://schemas.microsoft.com/office/2006/documentManagement/types"/>
    <ds:schemaRef ds:uri="e16d278b-ffed-47bc-a013-6a6df82be72a"/>
  </ds:schemaRefs>
</ds:datastoreItem>
</file>

<file path=customXml/itemProps4.xml><?xml version="1.0" encoding="utf-8"?>
<ds:datastoreItem xmlns:ds="http://schemas.openxmlformats.org/officeDocument/2006/customXml" ds:itemID="{F6C7823A-8965-4A1E-87D4-C706337016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Education Authority Powerpoint Template</Template>
  <TotalTime>2005</TotalTime>
  <Words>1816</Words>
  <Application>Microsoft Macintosh PowerPoint</Application>
  <PresentationFormat>On-screen Show (4:3)</PresentationFormat>
  <Paragraphs>163</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Lucida Sans Unicode</vt:lpstr>
      <vt:lpstr>Verdana</vt:lpstr>
      <vt:lpstr>Wingdings 2</vt:lpstr>
      <vt:lpstr>Wingdings 3</vt:lpstr>
      <vt:lpstr>Education Authority Powerpoint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ESANI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Graham</dc:creator>
  <dc:description>Standard EA Template for PowerPoint. Includes a front introduction page and standard information pages.</dc:description>
  <cp:lastModifiedBy>19009113</cp:lastModifiedBy>
  <cp:revision>92</cp:revision>
  <dcterms:created xsi:type="dcterms:W3CDTF">2016-09-08T09:44:34Z</dcterms:created>
  <dcterms:modified xsi:type="dcterms:W3CDTF">2021-01-19T10:23:53Z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0x0101007EA96575CB2BBF4A801E0A4C4B71D36A0400E9F576238D43914E8119BC80897AFB76</vt:lpwstr>
  </property>
  <property fmtid="{D5CDD505-2E9C-101B-9397-08002B2CF9AE}" pid="3" name="_dlc_DocIdItemGuid">
    <vt:lpwstr>d5ee67ba-3386-48a0-b1fc-d0f78a5ea3dc</vt:lpwstr>
  </property>
  <property fmtid="{D5CDD505-2E9C-101B-9397-08002B2CF9AE}" pid="4" name="Document Type">
    <vt:lpwstr>34;#Presentation|8322d44b-20e5-47c9-8da0-f6aecb29044c</vt:lpwstr>
  </property>
</Properties>
</file>